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11" r:id="rId2"/>
    <p:sldId id="451" r:id="rId3"/>
    <p:sldId id="452" r:id="rId4"/>
    <p:sldId id="453" r:id="rId5"/>
    <p:sldId id="454" r:id="rId6"/>
    <p:sldId id="455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4" d="100"/>
          <a:sy n="64" d="100"/>
        </p:scale>
        <p:origin x="765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43225-D7B5-41D1-BD58-497E9D75924A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A7918-213E-4CBA-A69B-F547410060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006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fr-FR"/>
              <a:t>Au-delà des talents attirés à l’extérieur, l’entreprise doit s’appuyer sur ses talents potentiels en interne pour répondre à ses besoins et développer l’employabilité, la carrière et l’engagement de ses salariés.</a:t>
            </a:r>
          </a:p>
          <a:p>
            <a:pPr lvl="0"/>
            <a:r>
              <a:rPr lang="fr-FR"/>
              <a:t>L’importance et l’exploitation des volets « développement des compétences » et « évolutions et mobilités » des grilles des systèmes d’entretien d’appréciation annuelles, les modalités des entretiens « développement et orientation professionnels » et des « bilans de carrières » lorsqu’ils existent, le fonctionnement effectif et l’efficacité des « comités carrières » et des « revues de personnel », l’existence de « filières promotionnelles » et de « passerelles » entre métiers, de la préparation des « plans de successions » et leur utilisation, le rôle, la compétence et la disponibilité des « RH de proximité » dans ce domaine ainsi que l’articulation entre les dispositifs et les synergies entre les différents acteurs sont les principaux processus analysées par l’auditeur.</a:t>
            </a:r>
          </a:p>
          <a:p>
            <a:pPr lvl="0"/>
            <a:endParaRPr lang="fr-FR"/>
          </a:p>
        </p:txBody>
      </p:sp>
      <p:sp>
        <p:nvSpPr>
          <p:cNvPr id="4" name="Espace réservé du numéro de diapositive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14EF796-1C8E-4BDA-8432-2BE2F69D2791}" type="slidenum">
              <a:t>2</a:t>
            </a:fld>
            <a:endParaRPr lang="fr-FR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720977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fr-FR"/>
              <a:t>Au-delà des talents attirés à l’extérieur, l’entreprise doit s’appuyer sur ses talents potentiels en interne pour répondre à ses besoins et développer l’employabilité, la carrière et l’engagement de ses salariés.</a:t>
            </a:r>
          </a:p>
          <a:p>
            <a:pPr lvl="0"/>
            <a:r>
              <a:rPr lang="fr-FR"/>
              <a:t>L’importance et l’exploitation des volets « développement des compétences » et « évolutions et mobilités » des grilles des systèmes d’entretien d’appréciation annuelles, les modalités des entretiens « développement et orientation professionnels » et des « bilans de carrières » lorsqu’ils existent, le fonctionnement effectif et l’efficacité des « comités carrières » et des « revues de personnel », l’existence de « filières promotionnelles » et de « passerelles » entre métiers, de la préparation des « plans de successions » et leur utilisation, le rôle, la compétence et la disponibilité des « RH de proximité » dans ce domaine ainsi que l’articulation entre les dispositifs et les synergies entre les différents acteurs sont les principaux processus analysées par l’auditeur.</a:t>
            </a:r>
          </a:p>
          <a:p>
            <a:pPr lvl="0"/>
            <a:endParaRPr lang="fr-FR"/>
          </a:p>
        </p:txBody>
      </p:sp>
      <p:sp>
        <p:nvSpPr>
          <p:cNvPr id="4" name="Espace réservé du numéro de diapositive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14EF796-1C8E-4BDA-8432-2BE2F69D2791}" type="slidenum">
              <a:t>3</a:t>
            </a:fld>
            <a:endParaRPr lang="fr-FR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720977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fr-FR"/>
              <a:t>Au-delà des talents attirés à l’extérieur, l’entreprise doit s’appuyer sur ses talents potentiels en interne pour répondre à ses besoins et développer l’employabilité, la carrière et l’engagement de ses salariés.</a:t>
            </a:r>
          </a:p>
          <a:p>
            <a:pPr lvl="0"/>
            <a:r>
              <a:rPr lang="fr-FR"/>
              <a:t>L’importance et l’exploitation des volets « développement des compétences » et « évolutions et mobilités » des grilles des systèmes d’entretien d’appréciation annuelles, les modalités des entretiens « développement et orientation professionnels » et des « bilans de carrières » lorsqu’ils existent, le fonctionnement effectif et l’efficacité des « comités carrières » et des « revues de personnel », l’existence de « filières promotionnelles » et de « passerelles » entre métiers, de la préparation des « plans de successions » et leur utilisation, le rôle, la compétence et la disponibilité des « RH de proximité » dans ce domaine ainsi que l’articulation entre les dispositifs et les synergies entre les différents acteurs sont les principaux processus analysées par l’auditeur.</a:t>
            </a:r>
          </a:p>
          <a:p>
            <a:pPr lvl="0"/>
            <a:endParaRPr lang="fr-FR"/>
          </a:p>
        </p:txBody>
      </p:sp>
      <p:sp>
        <p:nvSpPr>
          <p:cNvPr id="4" name="Espace réservé du numéro de diapositive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14EF796-1C8E-4BDA-8432-2BE2F69D2791}" type="slidenum">
              <a:t>4</a:t>
            </a:fld>
            <a:endParaRPr lang="fr-FR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720977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fr-FR"/>
              <a:t>Au-delà des talents attirés à l’extérieur, l’entreprise doit s’appuyer sur ses talents potentiels en interne pour répondre à ses besoins et développer l’employabilité, la carrière et l’engagement de ses salariés.</a:t>
            </a:r>
          </a:p>
          <a:p>
            <a:pPr lvl="0"/>
            <a:r>
              <a:rPr lang="fr-FR"/>
              <a:t>L’importance et l’exploitation des volets « développement des compétences » et « évolutions et mobilités » des grilles des systèmes d’entretien d’appréciation annuelles, les modalités des entretiens « développement et orientation professionnels » et des « bilans de carrières » lorsqu’ils existent, le fonctionnement effectif et l’efficacité des « comités carrières » et des « revues de personnel », l’existence de « filières promotionnelles » et de « passerelles » entre métiers, de la préparation des « plans de successions » et leur utilisation, le rôle, la compétence et la disponibilité des « RH de proximité » dans ce domaine ainsi que l’articulation entre les dispositifs et les synergies entre les différents acteurs sont les principaux processus analysées par l’auditeur.</a:t>
            </a:r>
          </a:p>
          <a:p>
            <a:pPr lvl="0"/>
            <a:endParaRPr lang="fr-FR"/>
          </a:p>
        </p:txBody>
      </p:sp>
      <p:sp>
        <p:nvSpPr>
          <p:cNvPr id="4" name="Espace réservé du numéro de diapositive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14EF796-1C8E-4BDA-8432-2BE2F69D2791}" type="slidenum">
              <a:t>5</a:t>
            </a:fld>
            <a:endParaRPr lang="fr-FR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720977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fr-FR"/>
              <a:t>Au-delà des talents attirés à l’extérieur, l’entreprise doit s’appuyer sur ses talents potentiels en interne pour répondre à ses besoins et développer l’employabilité, la carrière et l’engagement de ses salariés.</a:t>
            </a:r>
          </a:p>
          <a:p>
            <a:pPr lvl="0"/>
            <a:r>
              <a:rPr lang="fr-FR"/>
              <a:t>L’importance et l’exploitation des volets « développement des compétences » et « évolutions et mobilités » des grilles des systèmes d’entretien d’appréciation annuelles, les modalités des entretiens « développement et orientation professionnels » et des « bilans de carrières » lorsqu’ils existent, le fonctionnement effectif et l’efficacité des « comités carrières » et des « revues de personnel », l’existence de « filières promotionnelles » et de « passerelles » entre métiers, de la préparation des « plans de successions » et leur utilisation, le rôle, la compétence et la disponibilité des « RH de proximité » dans ce domaine ainsi que l’articulation entre les dispositifs et les synergies entre les différents acteurs sont les principaux processus analysées par l’auditeur.</a:t>
            </a:r>
          </a:p>
          <a:p>
            <a:pPr lvl="0"/>
            <a:endParaRPr lang="fr-FR"/>
          </a:p>
        </p:txBody>
      </p:sp>
      <p:sp>
        <p:nvSpPr>
          <p:cNvPr id="4" name="Espace réservé du numéro de diapositive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14EF796-1C8E-4BDA-8432-2BE2F69D2791}" type="slidenum">
              <a:t>6</a:t>
            </a:fld>
            <a:endParaRPr lang="fr-FR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720977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A58F4E-3CAC-41AA-A00D-DF4BB1BEC0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EA5BCE8-613A-ACA8-D0A5-10631CC31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84B02A-AB5E-CFC7-B8A8-C3D727B08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124C-D93D-4267-AC3D-4B12C2AE3802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D82565-344D-6BA5-DC5B-B26139A32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34B3D7-3FE4-6D23-67B2-FB50414B0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8587-5DBE-44EC-BECC-5F9A7CBA27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392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612C1A-C50F-9503-48C8-0AFF50190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FA746A9-532A-562A-F1D8-FBDAF0DE98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02F764-6601-E84E-17AE-63C05E048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124C-D93D-4267-AC3D-4B12C2AE3802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467AB5-9FF2-2D0A-FC63-64213FBB6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ACC887-2F0F-D616-C2E7-8ED389CF0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8587-5DBE-44EC-BECC-5F9A7CBA27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1043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3194B4A-30F3-0DAE-0E5D-EF9646E2A7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8F46ED3-E870-D570-C292-66A86FFD0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6DE838-46AA-CD65-0570-3AB882A77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124C-D93D-4267-AC3D-4B12C2AE3802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BEA543-C882-BEAB-3D6E-C0F21B271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4A516F-CC8B-8CAD-6A22-9525221AE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8587-5DBE-44EC-BECC-5F9A7CBA27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7668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"/>
          <p:cNvSpPr/>
          <p:nvPr/>
        </p:nvSpPr>
        <p:spPr>
          <a:xfrm>
            <a:off x="0" y="6227877"/>
            <a:ext cx="12191996" cy="63013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val 17091"/>
              <a:gd name="f8" fmla="val 16950"/>
              <a:gd name="f9" fmla="val 16819"/>
              <a:gd name="f10" fmla="val 1095"/>
              <a:gd name="f11" fmla="val 16748"/>
              <a:gd name="f12" fmla="val 2888"/>
              <a:gd name="f13" fmla="val 16401"/>
              <a:gd name="f14" fmla="val 11964"/>
              <a:gd name="f15" fmla="val 16342"/>
              <a:gd name="f16" fmla="val 13428"/>
              <a:gd name="f17" fmla="val 16235"/>
              <a:gd name="f18" fmla="val 14345"/>
              <a:gd name="f19" fmla="val 16118"/>
              <a:gd name="f20" fmla="val 21595"/>
              <a:gd name="f21" fmla="val 14"/>
              <a:gd name="f22" fmla="+- 0 0 -90"/>
              <a:gd name="f23" fmla="+- 0 0 -180"/>
              <a:gd name="f24" fmla="+- 0 0 -270"/>
              <a:gd name="f25" fmla="+- 0 0 -360"/>
              <a:gd name="f26" fmla="*/ f3 1 21600"/>
              <a:gd name="f27" fmla="*/ f4 1 21600"/>
              <a:gd name="f28" fmla="+- f6 0 f5"/>
              <a:gd name="f29" fmla="*/ f22 f0 1"/>
              <a:gd name="f30" fmla="*/ f23 f0 1"/>
              <a:gd name="f31" fmla="*/ f24 f0 1"/>
              <a:gd name="f32" fmla="*/ f25 f0 1"/>
              <a:gd name="f33" fmla="*/ f28 1 2"/>
              <a:gd name="f34" fmla="*/ f28 1 21600"/>
              <a:gd name="f35" fmla="*/ f29 1 f2"/>
              <a:gd name="f36" fmla="*/ f30 1 f2"/>
              <a:gd name="f37" fmla="*/ f31 1 f2"/>
              <a:gd name="f38" fmla="*/ f32 1 f2"/>
              <a:gd name="f39" fmla="*/ f33 1 f34"/>
              <a:gd name="f40" fmla="*/ 0 1 f34"/>
              <a:gd name="f41" fmla="*/ f6 1 f34"/>
              <a:gd name="f42" fmla="+- f35 0 f1"/>
              <a:gd name="f43" fmla="+- f36 0 f1"/>
              <a:gd name="f44" fmla="+- f37 0 f1"/>
              <a:gd name="f45" fmla="+- f38 0 f1"/>
              <a:gd name="f46" fmla="*/ f40 f26 1"/>
              <a:gd name="f47" fmla="*/ f41 f26 1"/>
              <a:gd name="f48" fmla="*/ f41 f27 1"/>
              <a:gd name="f49" fmla="*/ f40 f27 1"/>
              <a:gd name="f50" fmla="*/ f39 f26 1"/>
              <a:gd name="f51" fmla="*/ f39 f2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2">
                <a:pos x="f50" y="f51"/>
              </a:cxn>
              <a:cxn ang="f43">
                <a:pos x="f50" y="f51"/>
              </a:cxn>
              <a:cxn ang="f44">
                <a:pos x="f50" y="f51"/>
              </a:cxn>
              <a:cxn ang="f45">
                <a:pos x="f50" y="f51"/>
              </a:cxn>
            </a:cxnLst>
            <a:rect l="f46" t="f49" r="f47" b="f48"/>
            <a:pathLst>
              <a:path w="21600" h="21600">
                <a:moveTo>
                  <a:pt x="f7" y="f5"/>
                </a:moveTo>
                <a:cubicBezTo>
                  <a:pt x="f8" y="f5"/>
                  <a:pt x="f9" y="f10"/>
                  <a:pt x="f11" y="f12"/>
                </a:cubicBezTo>
                <a:lnTo>
                  <a:pt x="f13" y="f14"/>
                </a:lnTo>
                <a:cubicBezTo>
                  <a:pt x="f15" y="f16"/>
                  <a:pt x="f17" y="f18"/>
                  <a:pt x="f19" y="f18"/>
                </a:cubicBezTo>
                <a:lnTo>
                  <a:pt x="f5" y="f18"/>
                </a:lnTo>
                <a:lnTo>
                  <a:pt x="f5" y="f6"/>
                </a:lnTo>
                <a:lnTo>
                  <a:pt x="f20" y="f6"/>
                </a:lnTo>
                <a:lnTo>
                  <a:pt x="f20" y="f18"/>
                </a:lnTo>
                <a:lnTo>
                  <a:pt x="f6" y="f21"/>
                </a:lnTo>
                <a:lnTo>
                  <a:pt x="f7" y="f2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cap="flat">
            <a:noFill/>
            <a:prstDash val="solid"/>
          </a:ln>
        </p:spPr>
        <p:txBody>
          <a:bodyPr vert="horz" wrap="square" lIns="38103" tIns="38103" rIns="38103" bIns="38103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000" b="0" i="0" u="none" strike="noStrike" kern="0" cap="none" spc="0" baseline="0">
                <a:solidFill>
                  <a:srgbClr val="FFFFFF"/>
                </a:solidFill>
                <a:effectLst>
                  <a:outerShdw dist="12701" dir="5400000">
                    <a:srgbClr val="000000"/>
                  </a:outerShdw>
                </a:effectLst>
                <a:uFillTx/>
              </a:defRPr>
            </a:pPr>
            <a:endParaRPr lang="fr-FR" sz="3000" b="0" i="0" u="none" strike="noStrike" kern="1200" cap="none" spc="0" baseline="0" dirty="0">
              <a:solidFill>
                <a:srgbClr val="FFFFFF"/>
              </a:solidFill>
              <a:effectLst>
                <a:outerShdw dist="12701" dir="5400000">
                  <a:srgbClr val="000000"/>
                </a:outerShdw>
              </a:effectLst>
              <a:uFillTx/>
              <a:latin typeface="Calibri"/>
              <a:ea typeface=""/>
              <a:cs typeface="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Content Placeholder 2"/>
          <p:cNvSpPr txBox="1">
            <a:spLocks noGrp="1"/>
          </p:cNvSpPr>
          <p:nvPr>
            <p:ph idx="4294967295"/>
          </p:nvPr>
        </p:nvSpPr>
        <p:spPr>
          <a:xfrm>
            <a:off x="838203" y="2060847"/>
            <a:ext cx="10515600" cy="388843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>
          <a:xfrm>
            <a:off x="838203" y="6237314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Your Date</a:t>
            </a:r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>
          <a:xfrm>
            <a:off x="4038603" y="6237314"/>
            <a:ext cx="4114800" cy="36512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Your Footer</a:t>
            </a:r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8610603" y="6384605"/>
            <a:ext cx="2743200" cy="365129"/>
          </a:xfrm>
        </p:spPr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 lvl="0"/>
            <a:fld id="{6418AB27-F4E8-4DE5-BA13-9546C74DB1B0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5387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053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EDC16A-FBE1-146C-4A8C-DD7A77B6D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62B029-FD60-7C92-A394-03FFB7B3C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200E75-BD9F-0455-1F51-A22707782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124C-D93D-4267-AC3D-4B12C2AE3802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D65269-ACE5-69CB-C311-70B642B5D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9E0B8C-5AD2-FA05-3585-EE6791ED4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8587-5DBE-44EC-BECC-5F9A7CBA27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816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893858-A3D8-F34B-F3C5-67549692F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8A9A8E-A06E-B3FE-3617-1B9FB1C82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C56179-FCB7-F008-27B1-A63B068DB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124C-D93D-4267-AC3D-4B12C2AE3802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3B0326-529F-9F92-8C12-635CAA6D8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50DC31-C5BF-69D1-912D-3F57BB760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8587-5DBE-44EC-BECC-5F9A7CBA27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659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178215-4D29-EAE5-3C87-E3910DFAE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2C900F-7203-8764-9AEE-FC5B51B6D9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10AF961-A225-D9B3-4204-ABB6DC3FF2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EE3607-1728-E300-1A75-B2367302C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124C-D93D-4267-AC3D-4B12C2AE3802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25AE58-E09E-5C27-0400-A2C277A5F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E8906D-145C-6892-2EF1-4D80A238E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8587-5DBE-44EC-BECC-5F9A7CBA27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1076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678BD0-BA87-2F9D-87E4-C0CCF4618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CEB18A5-5816-F9E4-B0F1-72F6BEA1B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614556D-FFF3-A1F0-4133-8D55BE4B5F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C134411-16C5-2283-065D-DF28A405A8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707622A-8971-E0CB-F0D4-C379CA9EBE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9F04229-CFD3-4443-E5C7-8ADE119A5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124C-D93D-4267-AC3D-4B12C2AE3802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4C04D80-A055-E9EB-8E80-C15D9A2B5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DD4808E-5EA9-01E1-B8DE-1244AFBCE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8587-5DBE-44EC-BECC-5F9A7CBA27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8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6F7576-34DF-E329-C87F-84B26A74A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8D1445A-EB78-2056-677E-419C38F62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124C-D93D-4267-AC3D-4B12C2AE3802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177AD1E-CF7F-DAC0-BA14-6D7958E86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EC251F9-F1CE-93C6-2BA8-ECCC3D946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8587-5DBE-44EC-BECC-5F9A7CBA27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36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351C9C2-9749-1CEB-4534-2AC25E70F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124C-D93D-4267-AC3D-4B12C2AE3802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039A4E4-851C-6E14-920E-6DB40F473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2B5889A-D401-AF61-C351-BC0F8EFDC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8587-5DBE-44EC-BECC-5F9A7CBA27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7935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9B7D00-D0C4-BC8A-4B41-07F07E399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0776F0-3ACE-81A5-712E-F791F6EFC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D93787D-D101-899B-CDE5-C753D62276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49C3711-5C37-0476-3A8D-EA4FEE926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124C-D93D-4267-AC3D-4B12C2AE3802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4618471-1DE8-6C2B-0AE0-5B1290C25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BA03FC-EDE3-758A-EC10-71E1B9D0E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8587-5DBE-44EC-BECC-5F9A7CBA27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2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86791B-89D0-7EB7-A4D1-517BBA79C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59599E1-B61A-54F9-26D7-3B395A08C4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63BD2C4-29E9-CA57-FA7E-3E986B26A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01D648E-D170-C762-F905-3BB2C0A17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124C-D93D-4267-AC3D-4B12C2AE3802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82C56F3-35CC-BE9E-6A78-3B82E7438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52BE52-14D0-F32A-EE56-0F4B09277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98587-5DBE-44EC-BECC-5F9A7CBA27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7614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E1ADE31-BBE4-406E-93EA-9F9FADF7E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BC6611-02A4-4F11-6AB3-8206C93FD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2A99D8-D30E-2324-2F0F-10ADF4BB22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6124C-D93D-4267-AC3D-4B12C2AE3802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68C8CD-905D-81A0-9E21-ED4365D121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DF95EB-98C4-9342-0441-5CA94D1B88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98587-5DBE-44EC-BECC-5F9A7CBA27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33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5" descr="Une salle grisée remplie de points d’interrogation avec une ouverture en sortie">
            <a:extLst>
              <a:ext uri="{FF2B5EF4-FFF2-40B4-BE49-F238E27FC236}">
                <a16:creationId xmlns:a16="http://schemas.microsoft.com/office/drawing/2014/main" id="{BEF04A56-DCFB-4E9D-9AB6-F5D4B3D43F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-1" b="15708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EBE9321D-D368-1A5B-4768-A59192A65686}"/>
              </a:ext>
            </a:extLst>
          </p:cNvPr>
          <p:cNvSpPr txBox="1"/>
          <p:nvPr/>
        </p:nvSpPr>
        <p:spPr>
          <a:xfrm>
            <a:off x="1524000" y="1122363"/>
            <a:ext cx="9144000" cy="30632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b="1">
                <a:solidFill>
                  <a:schemeClr val="bg1"/>
                </a:solidFill>
                <a:effectLst>
                  <a:outerShdw dist="38096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Résolution de problèmes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b="1">
                <a:solidFill>
                  <a:schemeClr val="bg1"/>
                </a:solidFill>
                <a:effectLst>
                  <a:outerShdw dist="38096" dir="270000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Manager</a:t>
            </a:r>
            <a:endParaRPr lang="en-US" sz="6600" b="1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7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chemeClr val="bg1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B3FC364E-4F83-4504-976A-F2F224C8C3D3}"/>
              </a:ext>
            </a:extLst>
          </p:cNvPr>
          <p:cNvSpPr txBox="1">
            <a:spLocks/>
          </p:cNvSpPr>
          <p:nvPr/>
        </p:nvSpPr>
        <p:spPr>
          <a:xfrm>
            <a:off x="8428087" y="558205"/>
            <a:ext cx="3096344" cy="1872208"/>
          </a:xfrm>
          <a:prstGeom prst="rect">
            <a:avLst/>
          </a:prstGeom>
          <a:noFill/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endParaRPr lang="en-US" altLang="ko-KR" sz="36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161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/>
          <p:nvPr/>
        </p:nvSpPr>
        <p:spPr>
          <a:xfrm>
            <a:off x="697239" y="468245"/>
            <a:ext cx="10515600" cy="821341"/>
          </a:xfrm>
          <a:prstGeom prst="rect">
            <a:avLst/>
          </a:prstGeom>
          <a:solidFill>
            <a:schemeClr val="bg2">
              <a:lumMod val="90000"/>
            </a:schemeClr>
          </a:solidFill>
          <a:ln cap="flat"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 defTabSz="685800">
              <a:lnSpc>
                <a:spcPct val="9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kern="0" cap="all" dirty="0">
                <a:solidFill>
                  <a:srgbClr val="002060"/>
                </a:solidFill>
                <a:ea typeface=""/>
                <a:cs typeface=""/>
              </a:rPr>
              <a:t>Les 5 étapes pour résoudre un problème</a:t>
            </a:r>
            <a:endParaRPr lang="fr-FR" sz="2400" b="1" i="0" u="none" strike="noStrike" kern="0" cap="all" spc="0" baseline="0" dirty="0">
              <a:solidFill>
                <a:srgbClr val="002060"/>
              </a:solidFill>
              <a:uFillTx/>
              <a:latin typeface="Calibri"/>
              <a:ea typeface=""/>
              <a:cs typeface=""/>
            </a:endParaRPr>
          </a:p>
        </p:txBody>
      </p:sp>
      <p:grpSp>
        <p:nvGrpSpPr>
          <p:cNvPr id="3" name="Group 13"/>
          <p:cNvGrpSpPr/>
          <p:nvPr/>
        </p:nvGrpSpPr>
        <p:grpSpPr>
          <a:xfrm>
            <a:off x="2105876" y="1759466"/>
            <a:ext cx="7083885" cy="2598536"/>
            <a:chOff x="1314157" y="2358475"/>
            <a:chExt cx="4553273" cy="1427149"/>
          </a:xfrm>
        </p:grpSpPr>
        <p:sp>
          <p:nvSpPr>
            <p:cNvPr id="4" name="Rectangle 111"/>
            <p:cNvSpPr/>
            <p:nvPr/>
          </p:nvSpPr>
          <p:spPr>
            <a:xfrm>
              <a:off x="1314157" y="2358475"/>
              <a:ext cx="4553273" cy="1427149"/>
            </a:xfrm>
            <a:prstGeom prst="rect">
              <a:avLst/>
            </a:prstGeom>
            <a:solidFill>
              <a:srgbClr val="FFFFFF"/>
            </a:solidFill>
            <a:ln cap="flat">
              <a:noFill/>
              <a:prstDash val="solid"/>
            </a:ln>
            <a:effectLst>
              <a:outerShdw dir="16200000" algn="tl">
                <a:srgbClr val="000000">
                  <a:alpha val="40000"/>
                </a:srgbClr>
              </a:outerShdw>
            </a:effectLst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  <a:ea typeface=""/>
                <a:cs typeface=""/>
              </a:endParaRPr>
            </a:p>
          </p:txBody>
        </p:sp>
        <p:sp>
          <p:nvSpPr>
            <p:cNvPr id="5" name="Rectangle 112"/>
            <p:cNvSpPr/>
            <p:nvPr/>
          </p:nvSpPr>
          <p:spPr>
            <a:xfrm>
              <a:off x="1314157" y="2358475"/>
              <a:ext cx="4553273" cy="362833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6345" cap="flat">
              <a:solidFill>
                <a:srgbClr val="70AD47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  <a:ea typeface=""/>
                <a:cs typeface=""/>
              </a:endParaRPr>
            </a:p>
          </p:txBody>
        </p:sp>
        <p:cxnSp>
          <p:nvCxnSpPr>
            <p:cNvPr id="6" name="Straight Connector 12"/>
            <p:cNvCxnSpPr/>
            <p:nvPr/>
          </p:nvCxnSpPr>
          <p:spPr>
            <a:xfrm>
              <a:off x="1314157" y="2781787"/>
              <a:ext cx="4553273" cy="0"/>
            </a:xfrm>
            <a:prstGeom prst="straightConnector1">
              <a:avLst/>
            </a:prstGeom>
            <a:noFill/>
            <a:ln w="12701" cap="flat">
              <a:solidFill>
                <a:srgbClr val="A5A5A5"/>
              </a:solidFill>
              <a:custDash>
                <a:ds d="300000" sp="300000"/>
              </a:custDash>
              <a:miter/>
            </a:ln>
          </p:spPr>
        </p:cxnSp>
      </p:grpSp>
      <p:sp>
        <p:nvSpPr>
          <p:cNvPr id="27" name="Freeform 9"/>
          <p:cNvSpPr/>
          <p:nvPr/>
        </p:nvSpPr>
        <p:spPr>
          <a:xfrm>
            <a:off x="1949815" y="3380663"/>
            <a:ext cx="660397" cy="3648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45220"/>
              <a:gd name="f7" fmla="val 305258"/>
              <a:gd name="f8" fmla="val 179971"/>
              <a:gd name="f9" fmla="val 184370"/>
              <a:gd name="f10" fmla="val 84721"/>
              <a:gd name="f11" fmla="val 105789"/>
              <a:gd name="f12" fmla="val 31540"/>
              <a:gd name="f13" fmla="val 79595"/>
              <a:gd name="f14" fmla="val -24023"/>
              <a:gd name="f15" fmla="val 115314"/>
              <a:gd name="f16" fmla="val 10902"/>
              <a:gd name="f17" fmla="val 177226"/>
              <a:gd name="f18" fmla="val 137108"/>
              <a:gd name="f19" fmla="val 289145"/>
              <a:gd name="f20" fmla="val 170445"/>
              <a:gd name="f21" fmla="val 310576"/>
              <a:gd name="f22" fmla="val 199021"/>
              <a:gd name="f23" fmla="val 312957"/>
              <a:gd name="f24" fmla="val 229977"/>
              <a:gd name="f25" fmla="val 282001"/>
              <a:gd name="f26" fmla="val 277602"/>
              <a:gd name="f27" fmla="val 197863"/>
              <a:gd name="f28" fmla="val 322846"/>
              <a:gd name="f29" fmla="val 108963"/>
              <a:gd name="f30" fmla="val 408571"/>
              <a:gd name="f31" fmla="val 43876"/>
              <a:gd name="f32" fmla="val 453815"/>
              <a:gd name="f33" fmla="val 17683"/>
              <a:gd name="f34" fmla="val 468102"/>
              <a:gd name="f35" fmla="val -15654"/>
              <a:gd name="f36" fmla="val 387139"/>
              <a:gd name="f37" fmla="val 8158"/>
              <a:gd name="f38" fmla="val 287127"/>
              <a:gd name="f39" fmla="val 35939"/>
              <a:gd name="f40" fmla="val 234739"/>
              <a:gd name="f41" fmla="val 125633"/>
              <a:gd name="f42" fmla="+- 0 0 -90"/>
              <a:gd name="f43" fmla="*/ f3 1 445220"/>
              <a:gd name="f44" fmla="*/ f4 1 305258"/>
              <a:gd name="f45" fmla="val f5"/>
              <a:gd name="f46" fmla="val f6"/>
              <a:gd name="f47" fmla="val f7"/>
              <a:gd name="f48" fmla="*/ f42 f0 1"/>
              <a:gd name="f49" fmla="+- f47 0 f45"/>
              <a:gd name="f50" fmla="+- f46 0 f45"/>
              <a:gd name="f51" fmla="*/ f48 1 f2"/>
              <a:gd name="f52" fmla="*/ f50 1 445220"/>
              <a:gd name="f53" fmla="*/ f49 1 305258"/>
              <a:gd name="f54" fmla="*/ 179971 f50 1"/>
              <a:gd name="f55" fmla="*/ 184370 f49 1"/>
              <a:gd name="f56" fmla="*/ 84721 f50 1"/>
              <a:gd name="f57" fmla="*/ 105789 f49 1"/>
              <a:gd name="f58" fmla="*/ 10902 f50 1"/>
              <a:gd name="f59" fmla="*/ 177226 f49 1"/>
              <a:gd name="f60" fmla="*/ 137108 f50 1"/>
              <a:gd name="f61" fmla="*/ 289145 f49 1"/>
              <a:gd name="f62" fmla="*/ 229977 f50 1"/>
              <a:gd name="f63" fmla="*/ 282001 f49 1"/>
              <a:gd name="f64" fmla="*/ 408571 f50 1"/>
              <a:gd name="f65" fmla="*/ 43876 f49 1"/>
              <a:gd name="f66" fmla="*/ 387139 f50 1"/>
              <a:gd name="f67" fmla="*/ 8158 f49 1"/>
              <a:gd name="f68" fmla="+- f51 0 f1"/>
              <a:gd name="f69" fmla="*/ f54 1 445220"/>
              <a:gd name="f70" fmla="*/ f55 1 305258"/>
              <a:gd name="f71" fmla="*/ f56 1 445220"/>
              <a:gd name="f72" fmla="*/ f57 1 305258"/>
              <a:gd name="f73" fmla="*/ f58 1 445220"/>
              <a:gd name="f74" fmla="*/ f59 1 305258"/>
              <a:gd name="f75" fmla="*/ f60 1 445220"/>
              <a:gd name="f76" fmla="*/ f61 1 305258"/>
              <a:gd name="f77" fmla="*/ f62 1 445220"/>
              <a:gd name="f78" fmla="*/ f63 1 305258"/>
              <a:gd name="f79" fmla="*/ f64 1 445220"/>
              <a:gd name="f80" fmla="*/ f65 1 305258"/>
              <a:gd name="f81" fmla="*/ f66 1 445220"/>
              <a:gd name="f82" fmla="*/ f67 1 305258"/>
              <a:gd name="f83" fmla="*/ f45 1 f52"/>
              <a:gd name="f84" fmla="*/ f46 1 f52"/>
              <a:gd name="f85" fmla="*/ f45 1 f53"/>
              <a:gd name="f86" fmla="*/ f47 1 f53"/>
              <a:gd name="f87" fmla="*/ f69 1 f52"/>
              <a:gd name="f88" fmla="*/ f70 1 f53"/>
              <a:gd name="f89" fmla="*/ f71 1 f52"/>
              <a:gd name="f90" fmla="*/ f72 1 f53"/>
              <a:gd name="f91" fmla="*/ f73 1 f52"/>
              <a:gd name="f92" fmla="*/ f74 1 f53"/>
              <a:gd name="f93" fmla="*/ f75 1 f52"/>
              <a:gd name="f94" fmla="*/ f76 1 f53"/>
              <a:gd name="f95" fmla="*/ f77 1 f52"/>
              <a:gd name="f96" fmla="*/ f78 1 f53"/>
              <a:gd name="f97" fmla="*/ f79 1 f52"/>
              <a:gd name="f98" fmla="*/ f80 1 f53"/>
              <a:gd name="f99" fmla="*/ f81 1 f52"/>
              <a:gd name="f100" fmla="*/ f82 1 f53"/>
              <a:gd name="f101" fmla="*/ f83 f43 1"/>
              <a:gd name="f102" fmla="*/ f84 f43 1"/>
              <a:gd name="f103" fmla="*/ f86 f44 1"/>
              <a:gd name="f104" fmla="*/ f85 f44 1"/>
              <a:gd name="f105" fmla="*/ f87 f43 1"/>
              <a:gd name="f106" fmla="*/ f88 f44 1"/>
              <a:gd name="f107" fmla="*/ f89 f43 1"/>
              <a:gd name="f108" fmla="*/ f90 f44 1"/>
              <a:gd name="f109" fmla="*/ f91 f43 1"/>
              <a:gd name="f110" fmla="*/ f92 f44 1"/>
              <a:gd name="f111" fmla="*/ f93 f43 1"/>
              <a:gd name="f112" fmla="*/ f94 f44 1"/>
              <a:gd name="f113" fmla="*/ f95 f43 1"/>
              <a:gd name="f114" fmla="*/ f96 f44 1"/>
              <a:gd name="f115" fmla="*/ f97 f43 1"/>
              <a:gd name="f116" fmla="*/ f98 f44 1"/>
              <a:gd name="f117" fmla="*/ f99 f43 1"/>
              <a:gd name="f118" fmla="*/ f100 f4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68">
                <a:pos x="f105" y="f106"/>
              </a:cxn>
              <a:cxn ang="f68">
                <a:pos x="f107" y="f108"/>
              </a:cxn>
              <a:cxn ang="f68">
                <a:pos x="f109" y="f110"/>
              </a:cxn>
              <a:cxn ang="f68">
                <a:pos x="f111" y="f112"/>
              </a:cxn>
              <a:cxn ang="f68">
                <a:pos x="f113" y="f114"/>
              </a:cxn>
              <a:cxn ang="f68">
                <a:pos x="f115" y="f116"/>
              </a:cxn>
              <a:cxn ang="f68">
                <a:pos x="f117" y="f118"/>
              </a:cxn>
              <a:cxn ang="f68">
                <a:pos x="f105" y="f106"/>
              </a:cxn>
            </a:cxnLst>
            <a:rect l="f101" t="f104" r="f102" b="f103"/>
            <a:pathLst>
              <a:path w="445220" h="305258">
                <a:moveTo>
                  <a:pt x="f8" y="f9"/>
                </a:moveTo>
                <a:lnTo>
                  <a:pt x="f10" y="f11"/>
                </a:lnTo>
                <a:cubicBezTo>
                  <a:pt x="f12" y="f13"/>
                  <a:pt x="f14" y="f15"/>
                  <a:pt x="f16" y="f17"/>
                </a:cubicBezTo>
                <a:lnTo>
                  <a:pt x="f18" y="f19"/>
                </a:ln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39"/>
                  <a:pt x="f40" y="f41"/>
                  <a:pt x="f8" y="f9"/>
                </a:cubicBezTo>
                <a:close/>
              </a:path>
            </a:pathLst>
          </a:custGeom>
          <a:solidFill>
            <a:srgbClr val="A5A5A5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"/>
              <a:cs typeface=""/>
            </a:endParaRPr>
          </a:p>
        </p:txBody>
      </p:sp>
      <p:sp>
        <p:nvSpPr>
          <p:cNvPr id="33" name="Rectangle 140"/>
          <p:cNvSpPr/>
          <p:nvPr/>
        </p:nvSpPr>
        <p:spPr>
          <a:xfrm>
            <a:off x="2805455" y="2870560"/>
            <a:ext cx="6299168" cy="341632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600" dirty="0">
                <a:latin typeface="Century Gothic" pitchFamily="34" charset="0"/>
              </a:rPr>
              <a:t>La première étape est de bien intégrer les tenants et aboutissants de la problématique à résoudre. Et surtout de </a:t>
            </a:r>
            <a:r>
              <a:rPr lang="fr-FR" sz="1600" b="1" dirty="0">
                <a:latin typeface="Century Gothic" pitchFamily="34" charset="0"/>
              </a:rPr>
              <a:t>ne confondre le problème avec ses symptômes. </a:t>
            </a:r>
            <a:endParaRPr lang="fr-FR" sz="1600" dirty="0">
              <a:latin typeface="Century Gothic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1600" dirty="0">
                <a:latin typeface="Century Gothic" pitchFamily="34" charset="0"/>
              </a:rPr>
              <a:t>Il convient de poser le problème pour </a:t>
            </a:r>
            <a:r>
              <a:rPr lang="fr-FR" sz="1600" b="1" dirty="0">
                <a:latin typeface="Century Gothic" pitchFamily="34" charset="0"/>
              </a:rPr>
              <a:t>bien comprendre toutes ses dimensions </a:t>
            </a:r>
            <a:r>
              <a:rPr lang="fr-FR" sz="1600" dirty="0">
                <a:latin typeface="Century Gothic" pitchFamily="34" charset="0"/>
              </a:rPr>
              <a:t>et recueillir le maximum d'informations qui faciliteront la recherche de causes.</a:t>
            </a:r>
          </a:p>
          <a:p>
            <a:pPr algn="just">
              <a:lnSpc>
                <a:spcPct val="150000"/>
              </a:lnSpc>
            </a:pPr>
            <a:r>
              <a:rPr lang="fr-FR" sz="1600" dirty="0">
                <a:latin typeface="Century Gothic" pitchFamily="34" charset="0"/>
              </a:rPr>
              <a:t>Selon l'ampleur du problème, </a:t>
            </a:r>
            <a:r>
              <a:rPr lang="fr-FR" sz="1600" b="1" dirty="0">
                <a:latin typeface="Century Gothic" pitchFamily="34" charset="0"/>
              </a:rPr>
              <a:t>impliquez des collaborateurs de services différents </a:t>
            </a:r>
            <a:r>
              <a:rPr lang="fr-FR" sz="1600" dirty="0">
                <a:latin typeface="Century Gothic" pitchFamily="34" charset="0"/>
              </a:rPr>
              <a:t>pour élargir le point de vue sur la question.</a:t>
            </a:r>
          </a:p>
        </p:txBody>
      </p:sp>
      <p:sp>
        <p:nvSpPr>
          <p:cNvPr id="39" name="Rectangle 69"/>
          <p:cNvSpPr/>
          <p:nvPr/>
        </p:nvSpPr>
        <p:spPr>
          <a:xfrm>
            <a:off x="3027227" y="1846590"/>
            <a:ext cx="5241181" cy="46166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dirty="0">
                <a:solidFill>
                  <a:schemeClr val="bg1"/>
                </a:solidFill>
              </a:rPr>
              <a:t>Définir le problème à traiter</a:t>
            </a:r>
          </a:p>
        </p:txBody>
      </p:sp>
    </p:spTree>
    <p:extLst>
      <p:ext uri="{BB962C8B-B14F-4D97-AF65-F5344CB8AC3E}">
        <p14:creationId xmlns:p14="http://schemas.microsoft.com/office/powerpoint/2010/main" val="98721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3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5"/>
          <p:cNvGrpSpPr/>
          <p:nvPr/>
        </p:nvGrpSpPr>
        <p:grpSpPr>
          <a:xfrm>
            <a:off x="2407434" y="1587891"/>
            <a:ext cx="7095207" cy="1462653"/>
            <a:chOff x="1314157" y="3724646"/>
            <a:chExt cx="4960272" cy="1462653"/>
          </a:xfrm>
        </p:grpSpPr>
        <p:sp>
          <p:nvSpPr>
            <p:cNvPr id="12" name="Rectangle 119"/>
            <p:cNvSpPr/>
            <p:nvPr/>
          </p:nvSpPr>
          <p:spPr>
            <a:xfrm>
              <a:off x="1314157" y="3978408"/>
              <a:ext cx="4553273" cy="1208891"/>
            </a:xfrm>
            <a:prstGeom prst="rect">
              <a:avLst/>
            </a:prstGeom>
            <a:solidFill>
              <a:srgbClr val="FFFFFF"/>
            </a:solidFill>
            <a:ln cap="flat">
              <a:noFill/>
              <a:prstDash val="solid"/>
            </a:ln>
            <a:effectLst>
              <a:outerShdw dir="16200000" algn="tl">
                <a:srgbClr val="000000">
                  <a:alpha val="40000"/>
                </a:srgbClr>
              </a:outerShdw>
            </a:effectLst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  <a:ea typeface=""/>
                <a:cs typeface=""/>
              </a:endParaRPr>
            </a:p>
          </p:txBody>
        </p:sp>
        <p:sp>
          <p:nvSpPr>
            <p:cNvPr id="13" name="Rectangle 120"/>
            <p:cNvSpPr/>
            <p:nvPr/>
          </p:nvSpPr>
          <p:spPr>
            <a:xfrm>
              <a:off x="1314157" y="3724646"/>
              <a:ext cx="4960272" cy="56111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  <a:ea typeface=""/>
                <a:cs typeface=""/>
              </a:endParaRPr>
            </a:p>
          </p:txBody>
        </p:sp>
        <p:cxnSp>
          <p:nvCxnSpPr>
            <p:cNvPr id="14" name="Straight Connector 77"/>
            <p:cNvCxnSpPr/>
            <p:nvPr/>
          </p:nvCxnSpPr>
          <p:spPr>
            <a:xfrm>
              <a:off x="1314157" y="4336971"/>
              <a:ext cx="4553273" cy="0"/>
            </a:xfrm>
            <a:prstGeom prst="straightConnector1">
              <a:avLst/>
            </a:prstGeom>
            <a:noFill/>
            <a:ln w="12701" cap="flat">
              <a:solidFill>
                <a:srgbClr val="44546A"/>
              </a:solidFill>
              <a:custDash>
                <a:ds d="300000" sp="300000"/>
              </a:custDash>
              <a:miter/>
            </a:ln>
          </p:spPr>
        </p:cxnSp>
      </p:grpSp>
      <p:sp>
        <p:nvSpPr>
          <p:cNvPr id="29" name="Freeform 48"/>
          <p:cNvSpPr/>
          <p:nvPr/>
        </p:nvSpPr>
        <p:spPr>
          <a:xfrm>
            <a:off x="2407433" y="2925208"/>
            <a:ext cx="660397" cy="3648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45220"/>
              <a:gd name="f7" fmla="val 305258"/>
              <a:gd name="f8" fmla="val 179971"/>
              <a:gd name="f9" fmla="val 184370"/>
              <a:gd name="f10" fmla="val 84721"/>
              <a:gd name="f11" fmla="val 105789"/>
              <a:gd name="f12" fmla="val 31540"/>
              <a:gd name="f13" fmla="val 79595"/>
              <a:gd name="f14" fmla="val -24023"/>
              <a:gd name="f15" fmla="val 115314"/>
              <a:gd name="f16" fmla="val 10902"/>
              <a:gd name="f17" fmla="val 177226"/>
              <a:gd name="f18" fmla="val 137108"/>
              <a:gd name="f19" fmla="val 289145"/>
              <a:gd name="f20" fmla="val 170445"/>
              <a:gd name="f21" fmla="val 310576"/>
              <a:gd name="f22" fmla="val 199021"/>
              <a:gd name="f23" fmla="val 312957"/>
              <a:gd name="f24" fmla="val 229977"/>
              <a:gd name="f25" fmla="val 282001"/>
              <a:gd name="f26" fmla="val 277602"/>
              <a:gd name="f27" fmla="val 197863"/>
              <a:gd name="f28" fmla="val 322846"/>
              <a:gd name="f29" fmla="val 108963"/>
              <a:gd name="f30" fmla="val 408571"/>
              <a:gd name="f31" fmla="val 43876"/>
              <a:gd name="f32" fmla="val 453815"/>
              <a:gd name="f33" fmla="val 17683"/>
              <a:gd name="f34" fmla="val 468102"/>
              <a:gd name="f35" fmla="val -15654"/>
              <a:gd name="f36" fmla="val 387139"/>
              <a:gd name="f37" fmla="val 8158"/>
              <a:gd name="f38" fmla="val 287127"/>
              <a:gd name="f39" fmla="val 35939"/>
              <a:gd name="f40" fmla="val 234739"/>
              <a:gd name="f41" fmla="val 125633"/>
              <a:gd name="f42" fmla="+- 0 0 -90"/>
              <a:gd name="f43" fmla="*/ f3 1 445220"/>
              <a:gd name="f44" fmla="*/ f4 1 305258"/>
              <a:gd name="f45" fmla="val f5"/>
              <a:gd name="f46" fmla="val f6"/>
              <a:gd name="f47" fmla="val f7"/>
              <a:gd name="f48" fmla="*/ f42 f0 1"/>
              <a:gd name="f49" fmla="+- f47 0 f45"/>
              <a:gd name="f50" fmla="+- f46 0 f45"/>
              <a:gd name="f51" fmla="*/ f48 1 f2"/>
              <a:gd name="f52" fmla="*/ f50 1 445220"/>
              <a:gd name="f53" fmla="*/ f49 1 305258"/>
              <a:gd name="f54" fmla="*/ 179971 f50 1"/>
              <a:gd name="f55" fmla="*/ 184370 f49 1"/>
              <a:gd name="f56" fmla="*/ 84721 f50 1"/>
              <a:gd name="f57" fmla="*/ 105789 f49 1"/>
              <a:gd name="f58" fmla="*/ 10902 f50 1"/>
              <a:gd name="f59" fmla="*/ 177226 f49 1"/>
              <a:gd name="f60" fmla="*/ 137108 f50 1"/>
              <a:gd name="f61" fmla="*/ 289145 f49 1"/>
              <a:gd name="f62" fmla="*/ 229977 f50 1"/>
              <a:gd name="f63" fmla="*/ 282001 f49 1"/>
              <a:gd name="f64" fmla="*/ 408571 f50 1"/>
              <a:gd name="f65" fmla="*/ 43876 f49 1"/>
              <a:gd name="f66" fmla="*/ 387139 f50 1"/>
              <a:gd name="f67" fmla="*/ 8158 f49 1"/>
              <a:gd name="f68" fmla="+- f51 0 f1"/>
              <a:gd name="f69" fmla="*/ f54 1 445220"/>
              <a:gd name="f70" fmla="*/ f55 1 305258"/>
              <a:gd name="f71" fmla="*/ f56 1 445220"/>
              <a:gd name="f72" fmla="*/ f57 1 305258"/>
              <a:gd name="f73" fmla="*/ f58 1 445220"/>
              <a:gd name="f74" fmla="*/ f59 1 305258"/>
              <a:gd name="f75" fmla="*/ f60 1 445220"/>
              <a:gd name="f76" fmla="*/ f61 1 305258"/>
              <a:gd name="f77" fmla="*/ f62 1 445220"/>
              <a:gd name="f78" fmla="*/ f63 1 305258"/>
              <a:gd name="f79" fmla="*/ f64 1 445220"/>
              <a:gd name="f80" fmla="*/ f65 1 305258"/>
              <a:gd name="f81" fmla="*/ f66 1 445220"/>
              <a:gd name="f82" fmla="*/ f67 1 305258"/>
              <a:gd name="f83" fmla="*/ f45 1 f52"/>
              <a:gd name="f84" fmla="*/ f46 1 f52"/>
              <a:gd name="f85" fmla="*/ f45 1 f53"/>
              <a:gd name="f86" fmla="*/ f47 1 f53"/>
              <a:gd name="f87" fmla="*/ f69 1 f52"/>
              <a:gd name="f88" fmla="*/ f70 1 f53"/>
              <a:gd name="f89" fmla="*/ f71 1 f52"/>
              <a:gd name="f90" fmla="*/ f72 1 f53"/>
              <a:gd name="f91" fmla="*/ f73 1 f52"/>
              <a:gd name="f92" fmla="*/ f74 1 f53"/>
              <a:gd name="f93" fmla="*/ f75 1 f52"/>
              <a:gd name="f94" fmla="*/ f76 1 f53"/>
              <a:gd name="f95" fmla="*/ f77 1 f52"/>
              <a:gd name="f96" fmla="*/ f78 1 f53"/>
              <a:gd name="f97" fmla="*/ f79 1 f52"/>
              <a:gd name="f98" fmla="*/ f80 1 f53"/>
              <a:gd name="f99" fmla="*/ f81 1 f52"/>
              <a:gd name="f100" fmla="*/ f82 1 f53"/>
              <a:gd name="f101" fmla="*/ f83 f43 1"/>
              <a:gd name="f102" fmla="*/ f84 f43 1"/>
              <a:gd name="f103" fmla="*/ f86 f44 1"/>
              <a:gd name="f104" fmla="*/ f85 f44 1"/>
              <a:gd name="f105" fmla="*/ f87 f43 1"/>
              <a:gd name="f106" fmla="*/ f88 f44 1"/>
              <a:gd name="f107" fmla="*/ f89 f43 1"/>
              <a:gd name="f108" fmla="*/ f90 f44 1"/>
              <a:gd name="f109" fmla="*/ f91 f43 1"/>
              <a:gd name="f110" fmla="*/ f92 f44 1"/>
              <a:gd name="f111" fmla="*/ f93 f43 1"/>
              <a:gd name="f112" fmla="*/ f94 f44 1"/>
              <a:gd name="f113" fmla="*/ f95 f43 1"/>
              <a:gd name="f114" fmla="*/ f96 f44 1"/>
              <a:gd name="f115" fmla="*/ f97 f43 1"/>
              <a:gd name="f116" fmla="*/ f98 f44 1"/>
              <a:gd name="f117" fmla="*/ f99 f43 1"/>
              <a:gd name="f118" fmla="*/ f100 f4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68">
                <a:pos x="f105" y="f106"/>
              </a:cxn>
              <a:cxn ang="f68">
                <a:pos x="f107" y="f108"/>
              </a:cxn>
              <a:cxn ang="f68">
                <a:pos x="f109" y="f110"/>
              </a:cxn>
              <a:cxn ang="f68">
                <a:pos x="f111" y="f112"/>
              </a:cxn>
              <a:cxn ang="f68">
                <a:pos x="f113" y="f114"/>
              </a:cxn>
              <a:cxn ang="f68">
                <a:pos x="f115" y="f116"/>
              </a:cxn>
              <a:cxn ang="f68">
                <a:pos x="f117" y="f118"/>
              </a:cxn>
              <a:cxn ang="f68">
                <a:pos x="f105" y="f106"/>
              </a:cxn>
            </a:cxnLst>
            <a:rect l="f101" t="f104" r="f102" b="f103"/>
            <a:pathLst>
              <a:path w="445220" h="305258">
                <a:moveTo>
                  <a:pt x="f8" y="f9"/>
                </a:moveTo>
                <a:lnTo>
                  <a:pt x="f10" y="f11"/>
                </a:lnTo>
                <a:cubicBezTo>
                  <a:pt x="f12" y="f13"/>
                  <a:pt x="f14" y="f15"/>
                  <a:pt x="f16" y="f17"/>
                </a:cubicBezTo>
                <a:lnTo>
                  <a:pt x="f18" y="f19"/>
                </a:ln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39"/>
                  <a:pt x="f40" y="f41"/>
                  <a:pt x="f8" y="f9"/>
                </a:cubicBezTo>
                <a:close/>
              </a:path>
            </a:pathLst>
          </a:custGeom>
          <a:solidFill>
            <a:srgbClr val="44546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"/>
              <a:cs typeface=""/>
            </a:endParaRPr>
          </a:p>
        </p:txBody>
      </p:sp>
      <p:sp>
        <p:nvSpPr>
          <p:cNvPr id="34" name="Rectangle 141"/>
          <p:cNvSpPr/>
          <p:nvPr/>
        </p:nvSpPr>
        <p:spPr>
          <a:xfrm>
            <a:off x="3176506" y="2685653"/>
            <a:ext cx="5967493" cy="267765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600" dirty="0">
                <a:latin typeface="Century Gothic" pitchFamily="34" charset="0"/>
              </a:rPr>
              <a:t>Voici une étape clé, la recherche des causes impactantes. Un point important est de bien séparer la recherche de la sélection . La première demande d'être exhaustif en listant toutes les causes possibles ayant une influence sur le problème. La seconde, plus analytique, a pour objectif d'identifier celles qui ont un poids suffisamment significatif pour être traitées.</a:t>
            </a:r>
          </a:p>
        </p:txBody>
      </p:sp>
      <p:sp>
        <p:nvSpPr>
          <p:cNvPr id="40" name="Rectangle 70"/>
          <p:cNvSpPr/>
          <p:nvPr/>
        </p:nvSpPr>
        <p:spPr>
          <a:xfrm>
            <a:off x="3671351" y="1644489"/>
            <a:ext cx="4567372" cy="70788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sp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dirty="0"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  <a:latin typeface="Arial Rounded MT Bold" pitchFamily="34"/>
                <a:ea typeface=""/>
                <a:cs typeface=""/>
              </a:rPr>
              <a:t>Identifier les causes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000" b="1" i="0" u="none" strike="noStrike" kern="1200" cap="none" spc="0" baseline="0" dirty="0">
              <a:solidFill>
                <a:srgbClr val="FFFFFF"/>
              </a:solidFill>
              <a:effectLst>
                <a:outerShdw dist="38096" dir="2700000">
                  <a:srgbClr val="000000"/>
                </a:outerShdw>
              </a:effectLst>
              <a:uFillTx/>
              <a:latin typeface="Arial Rounded MT Bold" pitchFamily="34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305574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4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2452310" y="980787"/>
            <a:ext cx="7366854" cy="2730333"/>
            <a:chOff x="1326840" y="5378994"/>
            <a:chExt cx="4540590" cy="1083198"/>
          </a:xfrm>
        </p:grpSpPr>
        <p:sp>
          <p:nvSpPr>
            <p:cNvPr id="20" name="Rectangle 127"/>
            <p:cNvSpPr/>
            <p:nvPr/>
          </p:nvSpPr>
          <p:spPr>
            <a:xfrm>
              <a:off x="1326840" y="5378994"/>
              <a:ext cx="4540590" cy="1083198"/>
            </a:xfrm>
            <a:prstGeom prst="rect">
              <a:avLst/>
            </a:prstGeom>
            <a:solidFill>
              <a:srgbClr val="FFFFFF"/>
            </a:solidFill>
            <a:ln cap="flat">
              <a:noFill/>
              <a:prstDash val="solid"/>
            </a:ln>
            <a:effectLst>
              <a:outerShdw dir="16200000" algn="tl">
                <a:srgbClr val="000000">
                  <a:alpha val="40000"/>
                </a:srgbClr>
              </a:outerShdw>
            </a:effectLst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2800" b="1" i="0" u="none" strike="noStrike" kern="1200" cap="none" spc="0" baseline="0"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  <a:uFillTx/>
                <a:latin typeface="Arial Rounded MT Bold" pitchFamily="34"/>
                <a:ea typeface=""/>
                <a:cs typeface=""/>
              </a:endParaRPr>
            </a:p>
          </p:txBody>
        </p:sp>
        <p:sp>
          <p:nvSpPr>
            <p:cNvPr id="21" name="Rectangle 128"/>
            <p:cNvSpPr/>
            <p:nvPr/>
          </p:nvSpPr>
          <p:spPr>
            <a:xfrm>
              <a:off x="1326840" y="5378994"/>
              <a:ext cx="4540590" cy="275389"/>
            </a:xfrm>
            <a:prstGeom prst="rect">
              <a:avLst/>
            </a:prstGeom>
            <a:solidFill>
              <a:srgbClr val="FFC000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2800" b="1" i="0" u="none" strike="noStrike" kern="1200" cap="none" spc="0" baseline="0" dirty="0"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  <a:uFillTx/>
                <a:latin typeface="Arial Rounded MT Bold" pitchFamily="34"/>
                <a:ea typeface=""/>
                <a:cs typeface=""/>
              </a:endParaRPr>
            </a:p>
          </p:txBody>
        </p:sp>
        <p:cxnSp>
          <p:nvCxnSpPr>
            <p:cNvPr id="22" name="Straight Connector 80"/>
            <p:cNvCxnSpPr/>
            <p:nvPr/>
          </p:nvCxnSpPr>
          <p:spPr>
            <a:xfrm>
              <a:off x="1326840" y="5711763"/>
              <a:ext cx="4540590" cy="0"/>
            </a:xfrm>
            <a:prstGeom prst="straightConnector1">
              <a:avLst/>
            </a:prstGeom>
            <a:noFill/>
            <a:ln w="12701" cap="flat">
              <a:solidFill>
                <a:srgbClr val="FFC000"/>
              </a:solidFill>
              <a:custDash>
                <a:ds d="300000" sp="300000"/>
              </a:custDash>
              <a:miter/>
            </a:ln>
          </p:spPr>
        </p:cxnSp>
      </p:grpSp>
      <p:sp>
        <p:nvSpPr>
          <p:cNvPr id="31" name="Freeform 55"/>
          <p:cNvSpPr/>
          <p:nvPr/>
        </p:nvSpPr>
        <p:spPr>
          <a:xfrm>
            <a:off x="1575469" y="2345953"/>
            <a:ext cx="876841" cy="62234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45220"/>
              <a:gd name="f7" fmla="val 305258"/>
              <a:gd name="f8" fmla="val 179971"/>
              <a:gd name="f9" fmla="val 184370"/>
              <a:gd name="f10" fmla="val 84721"/>
              <a:gd name="f11" fmla="val 105789"/>
              <a:gd name="f12" fmla="val 31540"/>
              <a:gd name="f13" fmla="val 79595"/>
              <a:gd name="f14" fmla="val -24023"/>
              <a:gd name="f15" fmla="val 115314"/>
              <a:gd name="f16" fmla="val 10902"/>
              <a:gd name="f17" fmla="val 177226"/>
              <a:gd name="f18" fmla="val 137108"/>
              <a:gd name="f19" fmla="val 289145"/>
              <a:gd name="f20" fmla="val 170445"/>
              <a:gd name="f21" fmla="val 310576"/>
              <a:gd name="f22" fmla="val 199021"/>
              <a:gd name="f23" fmla="val 312957"/>
              <a:gd name="f24" fmla="val 229977"/>
              <a:gd name="f25" fmla="val 282001"/>
              <a:gd name="f26" fmla="val 277602"/>
              <a:gd name="f27" fmla="val 197863"/>
              <a:gd name="f28" fmla="val 322846"/>
              <a:gd name="f29" fmla="val 108963"/>
              <a:gd name="f30" fmla="val 408571"/>
              <a:gd name="f31" fmla="val 43876"/>
              <a:gd name="f32" fmla="val 453815"/>
              <a:gd name="f33" fmla="val 17683"/>
              <a:gd name="f34" fmla="val 468102"/>
              <a:gd name="f35" fmla="val -15654"/>
              <a:gd name="f36" fmla="val 387139"/>
              <a:gd name="f37" fmla="val 8158"/>
              <a:gd name="f38" fmla="val 287127"/>
              <a:gd name="f39" fmla="val 35939"/>
              <a:gd name="f40" fmla="val 234739"/>
              <a:gd name="f41" fmla="val 125633"/>
              <a:gd name="f42" fmla="+- 0 0 -90"/>
              <a:gd name="f43" fmla="*/ f3 1 445220"/>
              <a:gd name="f44" fmla="*/ f4 1 305258"/>
              <a:gd name="f45" fmla="val f5"/>
              <a:gd name="f46" fmla="val f6"/>
              <a:gd name="f47" fmla="val f7"/>
              <a:gd name="f48" fmla="*/ f42 f0 1"/>
              <a:gd name="f49" fmla="+- f47 0 f45"/>
              <a:gd name="f50" fmla="+- f46 0 f45"/>
              <a:gd name="f51" fmla="*/ f48 1 f2"/>
              <a:gd name="f52" fmla="*/ f50 1 445220"/>
              <a:gd name="f53" fmla="*/ f49 1 305258"/>
              <a:gd name="f54" fmla="*/ 179971 f50 1"/>
              <a:gd name="f55" fmla="*/ 184370 f49 1"/>
              <a:gd name="f56" fmla="*/ 84721 f50 1"/>
              <a:gd name="f57" fmla="*/ 105789 f49 1"/>
              <a:gd name="f58" fmla="*/ 10902 f50 1"/>
              <a:gd name="f59" fmla="*/ 177226 f49 1"/>
              <a:gd name="f60" fmla="*/ 137108 f50 1"/>
              <a:gd name="f61" fmla="*/ 289145 f49 1"/>
              <a:gd name="f62" fmla="*/ 229977 f50 1"/>
              <a:gd name="f63" fmla="*/ 282001 f49 1"/>
              <a:gd name="f64" fmla="*/ 408571 f50 1"/>
              <a:gd name="f65" fmla="*/ 43876 f49 1"/>
              <a:gd name="f66" fmla="*/ 387139 f50 1"/>
              <a:gd name="f67" fmla="*/ 8158 f49 1"/>
              <a:gd name="f68" fmla="+- f51 0 f1"/>
              <a:gd name="f69" fmla="*/ f54 1 445220"/>
              <a:gd name="f70" fmla="*/ f55 1 305258"/>
              <a:gd name="f71" fmla="*/ f56 1 445220"/>
              <a:gd name="f72" fmla="*/ f57 1 305258"/>
              <a:gd name="f73" fmla="*/ f58 1 445220"/>
              <a:gd name="f74" fmla="*/ f59 1 305258"/>
              <a:gd name="f75" fmla="*/ f60 1 445220"/>
              <a:gd name="f76" fmla="*/ f61 1 305258"/>
              <a:gd name="f77" fmla="*/ f62 1 445220"/>
              <a:gd name="f78" fmla="*/ f63 1 305258"/>
              <a:gd name="f79" fmla="*/ f64 1 445220"/>
              <a:gd name="f80" fmla="*/ f65 1 305258"/>
              <a:gd name="f81" fmla="*/ f66 1 445220"/>
              <a:gd name="f82" fmla="*/ f67 1 305258"/>
              <a:gd name="f83" fmla="*/ f45 1 f52"/>
              <a:gd name="f84" fmla="*/ f46 1 f52"/>
              <a:gd name="f85" fmla="*/ f45 1 f53"/>
              <a:gd name="f86" fmla="*/ f47 1 f53"/>
              <a:gd name="f87" fmla="*/ f69 1 f52"/>
              <a:gd name="f88" fmla="*/ f70 1 f53"/>
              <a:gd name="f89" fmla="*/ f71 1 f52"/>
              <a:gd name="f90" fmla="*/ f72 1 f53"/>
              <a:gd name="f91" fmla="*/ f73 1 f52"/>
              <a:gd name="f92" fmla="*/ f74 1 f53"/>
              <a:gd name="f93" fmla="*/ f75 1 f52"/>
              <a:gd name="f94" fmla="*/ f76 1 f53"/>
              <a:gd name="f95" fmla="*/ f77 1 f52"/>
              <a:gd name="f96" fmla="*/ f78 1 f53"/>
              <a:gd name="f97" fmla="*/ f79 1 f52"/>
              <a:gd name="f98" fmla="*/ f80 1 f53"/>
              <a:gd name="f99" fmla="*/ f81 1 f52"/>
              <a:gd name="f100" fmla="*/ f82 1 f53"/>
              <a:gd name="f101" fmla="*/ f83 f43 1"/>
              <a:gd name="f102" fmla="*/ f84 f43 1"/>
              <a:gd name="f103" fmla="*/ f86 f44 1"/>
              <a:gd name="f104" fmla="*/ f85 f44 1"/>
              <a:gd name="f105" fmla="*/ f87 f43 1"/>
              <a:gd name="f106" fmla="*/ f88 f44 1"/>
              <a:gd name="f107" fmla="*/ f89 f43 1"/>
              <a:gd name="f108" fmla="*/ f90 f44 1"/>
              <a:gd name="f109" fmla="*/ f91 f43 1"/>
              <a:gd name="f110" fmla="*/ f92 f44 1"/>
              <a:gd name="f111" fmla="*/ f93 f43 1"/>
              <a:gd name="f112" fmla="*/ f94 f44 1"/>
              <a:gd name="f113" fmla="*/ f95 f43 1"/>
              <a:gd name="f114" fmla="*/ f96 f44 1"/>
              <a:gd name="f115" fmla="*/ f97 f43 1"/>
              <a:gd name="f116" fmla="*/ f98 f44 1"/>
              <a:gd name="f117" fmla="*/ f99 f43 1"/>
              <a:gd name="f118" fmla="*/ f100 f4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68">
                <a:pos x="f105" y="f106"/>
              </a:cxn>
              <a:cxn ang="f68">
                <a:pos x="f107" y="f108"/>
              </a:cxn>
              <a:cxn ang="f68">
                <a:pos x="f109" y="f110"/>
              </a:cxn>
              <a:cxn ang="f68">
                <a:pos x="f111" y="f112"/>
              </a:cxn>
              <a:cxn ang="f68">
                <a:pos x="f113" y="f114"/>
              </a:cxn>
              <a:cxn ang="f68">
                <a:pos x="f115" y="f116"/>
              </a:cxn>
              <a:cxn ang="f68">
                <a:pos x="f117" y="f118"/>
              </a:cxn>
              <a:cxn ang="f68">
                <a:pos x="f105" y="f106"/>
              </a:cxn>
            </a:cxnLst>
            <a:rect l="f101" t="f104" r="f102" b="f103"/>
            <a:pathLst>
              <a:path w="445220" h="305258">
                <a:moveTo>
                  <a:pt x="f8" y="f9"/>
                </a:moveTo>
                <a:lnTo>
                  <a:pt x="f10" y="f11"/>
                </a:lnTo>
                <a:cubicBezTo>
                  <a:pt x="f12" y="f13"/>
                  <a:pt x="f14" y="f15"/>
                  <a:pt x="f16" y="f17"/>
                </a:cubicBezTo>
                <a:lnTo>
                  <a:pt x="f18" y="f19"/>
                </a:ln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39"/>
                  <a:pt x="f40" y="f41"/>
                  <a:pt x="f8" y="f9"/>
                </a:cubicBezTo>
                <a:close/>
              </a:path>
            </a:pathLst>
          </a:custGeom>
          <a:solidFill>
            <a:srgbClr val="FFC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"/>
              <a:cs typeface=""/>
            </a:endParaRPr>
          </a:p>
        </p:txBody>
      </p:sp>
      <p:sp>
        <p:nvSpPr>
          <p:cNvPr id="35" name="Rectangle 142"/>
          <p:cNvSpPr/>
          <p:nvPr/>
        </p:nvSpPr>
        <p:spPr>
          <a:xfrm>
            <a:off x="2768282" y="2174636"/>
            <a:ext cx="7055430" cy="3785652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600" dirty="0">
                <a:latin typeface="Century Gothic" pitchFamily="34" charset="0"/>
              </a:rPr>
              <a:t>Le choix de la solution prend en compte </a:t>
            </a:r>
            <a:r>
              <a:rPr lang="fr-FR" sz="1600" b="1" dirty="0">
                <a:latin typeface="Century Gothic" pitchFamily="34" charset="0"/>
              </a:rPr>
              <a:t>différents critères </a:t>
            </a:r>
            <a:r>
              <a:rPr lang="fr-FR" sz="1600" dirty="0">
                <a:latin typeface="Century Gothic" pitchFamily="34" charset="0"/>
              </a:rPr>
              <a:t>comme la facilité et la rapidité de mise en œuvre, le coût, les compétences devant être mobilisées, les risques d'effets de bord. Au final,  </a:t>
            </a:r>
            <a:r>
              <a:rPr lang="fr-FR" sz="1600" b="1" dirty="0">
                <a:latin typeface="Century Gothic" pitchFamily="34" charset="0"/>
              </a:rPr>
              <a:t>ce n'est pas forcément celle qui a plus d'impact qui sera retenue </a:t>
            </a:r>
            <a:r>
              <a:rPr lang="fr-FR" sz="1600" dirty="0">
                <a:latin typeface="Century Gothic" pitchFamily="34" charset="0"/>
              </a:rPr>
              <a:t>. Il faut parfois mieux retenir un ensemble de solutions secondaires faciles et rapides à mettre en œuvre plutôt qu'une seule, avec certes un fort impact, mais lourde et coûteuse à déployer.</a:t>
            </a:r>
          </a:p>
          <a:p>
            <a:pPr algn="just">
              <a:lnSpc>
                <a:spcPct val="150000"/>
              </a:lnSpc>
            </a:pPr>
            <a:r>
              <a:rPr lang="fr-FR" sz="1600" dirty="0">
                <a:latin typeface="Century Gothic" pitchFamily="34" charset="0"/>
              </a:rPr>
              <a:t>Dans certains cas, la décision peut être validée par un test avant sa généralisation. L'expérimentation est toujours un excellent moyen pour vérifier la pertinence d'une décision.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720926" y="1097030"/>
            <a:ext cx="28296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Trouver une solution</a:t>
            </a:r>
          </a:p>
        </p:txBody>
      </p:sp>
    </p:spTree>
    <p:extLst>
      <p:ext uri="{BB962C8B-B14F-4D97-AF65-F5344CB8AC3E}">
        <p14:creationId xmlns:p14="http://schemas.microsoft.com/office/powerpoint/2010/main" val="142038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4"/>
          <p:cNvGrpSpPr/>
          <p:nvPr/>
        </p:nvGrpSpPr>
        <p:grpSpPr>
          <a:xfrm>
            <a:off x="2719138" y="1435869"/>
            <a:ext cx="6313546" cy="2755364"/>
            <a:chOff x="6543309" y="1692353"/>
            <a:chExt cx="3933163" cy="1423958"/>
          </a:xfrm>
        </p:grpSpPr>
        <p:sp>
          <p:nvSpPr>
            <p:cNvPr id="8" name="Rectangle 115"/>
            <p:cNvSpPr/>
            <p:nvPr/>
          </p:nvSpPr>
          <p:spPr>
            <a:xfrm>
              <a:off x="6558726" y="1692353"/>
              <a:ext cx="3917746" cy="1423958"/>
            </a:xfrm>
            <a:prstGeom prst="rect">
              <a:avLst/>
            </a:prstGeom>
            <a:solidFill>
              <a:srgbClr val="FFFFFF"/>
            </a:solidFill>
            <a:ln cap="flat">
              <a:noFill/>
              <a:prstDash val="solid"/>
            </a:ln>
            <a:effectLst>
              <a:outerShdw dir="16200000" algn="tl">
                <a:srgbClr val="000000">
                  <a:alpha val="40000"/>
                </a:srgbClr>
              </a:outerShdw>
            </a:effectLst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2800" b="1" i="0" u="none" strike="noStrike" kern="1200" cap="none" spc="0" baseline="0"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  <a:uFillTx/>
                <a:latin typeface="Arial Rounded MT Bold" pitchFamily="34"/>
                <a:ea typeface=""/>
                <a:cs typeface=""/>
              </a:endParaRPr>
            </a:p>
          </p:txBody>
        </p:sp>
        <p:sp>
          <p:nvSpPr>
            <p:cNvPr id="9" name="Rectangle 116"/>
            <p:cNvSpPr/>
            <p:nvPr/>
          </p:nvSpPr>
          <p:spPr>
            <a:xfrm>
              <a:off x="6558726" y="1692353"/>
              <a:ext cx="3917746" cy="362020"/>
            </a:xfrm>
            <a:prstGeom prst="rect">
              <a:avLst/>
            </a:prstGeom>
            <a:solidFill>
              <a:srgbClr val="5B9BD5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2800" b="1" i="0" u="none" strike="noStrike" kern="1200" cap="none" spc="0" baseline="0"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  <a:uFillTx/>
                <a:latin typeface="Arial Rounded MT Bold" pitchFamily="34"/>
                <a:ea typeface=""/>
                <a:cs typeface=""/>
              </a:endParaRPr>
            </a:p>
          </p:txBody>
        </p:sp>
        <p:cxnSp>
          <p:nvCxnSpPr>
            <p:cNvPr id="10" name="Straight Connector 76"/>
            <p:cNvCxnSpPr/>
            <p:nvPr/>
          </p:nvCxnSpPr>
          <p:spPr>
            <a:xfrm>
              <a:off x="6543309" y="2114714"/>
              <a:ext cx="3917737" cy="0"/>
            </a:xfrm>
            <a:prstGeom prst="straightConnector1">
              <a:avLst/>
            </a:prstGeom>
            <a:noFill/>
            <a:ln w="12701" cap="flat">
              <a:solidFill>
                <a:srgbClr val="A5A5A5"/>
              </a:solidFill>
              <a:custDash>
                <a:ds d="300000" sp="300000"/>
              </a:custDash>
              <a:miter/>
            </a:ln>
          </p:spPr>
        </p:cxnSp>
      </p:grpSp>
      <p:sp>
        <p:nvSpPr>
          <p:cNvPr id="28" name="Freeform 47"/>
          <p:cNvSpPr/>
          <p:nvPr/>
        </p:nvSpPr>
        <p:spPr>
          <a:xfrm>
            <a:off x="2719138" y="2813551"/>
            <a:ext cx="661989" cy="3648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45220"/>
              <a:gd name="f7" fmla="val 305258"/>
              <a:gd name="f8" fmla="val 179971"/>
              <a:gd name="f9" fmla="val 184370"/>
              <a:gd name="f10" fmla="val 84721"/>
              <a:gd name="f11" fmla="val 105789"/>
              <a:gd name="f12" fmla="val 31540"/>
              <a:gd name="f13" fmla="val 79595"/>
              <a:gd name="f14" fmla="val -24023"/>
              <a:gd name="f15" fmla="val 115314"/>
              <a:gd name="f16" fmla="val 10902"/>
              <a:gd name="f17" fmla="val 177226"/>
              <a:gd name="f18" fmla="val 137108"/>
              <a:gd name="f19" fmla="val 289145"/>
              <a:gd name="f20" fmla="val 170445"/>
              <a:gd name="f21" fmla="val 310576"/>
              <a:gd name="f22" fmla="val 199021"/>
              <a:gd name="f23" fmla="val 312957"/>
              <a:gd name="f24" fmla="val 229977"/>
              <a:gd name="f25" fmla="val 282001"/>
              <a:gd name="f26" fmla="val 277602"/>
              <a:gd name="f27" fmla="val 197863"/>
              <a:gd name="f28" fmla="val 322846"/>
              <a:gd name="f29" fmla="val 108963"/>
              <a:gd name="f30" fmla="val 408571"/>
              <a:gd name="f31" fmla="val 43876"/>
              <a:gd name="f32" fmla="val 453815"/>
              <a:gd name="f33" fmla="val 17683"/>
              <a:gd name="f34" fmla="val 468102"/>
              <a:gd name="f35" fmla="val -15654"/>
              <a:gd name="f36" fmla="val 387139"/>
              <a:gd name="f37" fmla="val 8158"/>
              <a:gd name="f38" fmla="val 287127"/>
              <a:gd name="f39" fmla="val 35939"/>
              <a:gd name="f40" fmla="val 234739"/>
              <a:gd name="f41" fmla="val 125633"/>
              <a:gd name="f42" fmla="+- 0 0 -90"/>
              <a:gd name="f43" fmla="*/ f3 1 445220"/>
              <a:gd name="f44" fmla="*/ f4 1 305258"/>
              <a:gd name="f45" fmla="val f5"/>
              <a:gd name="f46" fmla="val f6"/>
              <a:gd name="f47" fmla="val f7"/>
              <a:gd name="f48" fmla="*/ f42 f0 1"/>
              <a:gd name="f49" fmla="+- f47 0 f45"/>
              <a:gd name="f50" fmla="+- f46 0 f45"/>
              <a:gd name="f51" fmla="*/ f48 1 f2"/>
              <a:gd name="f52" fmla="*/ f50 1 445220"/>
              <a:gd name="f53" fmla="*/ f49 1 305258"/>
              <a:gd name="f54" fmla="*/ 179971 f50 1"/>
              <a:gd name="f55" fmla="*/ 184370 f49 1"/>
              <a:gd name="f56" fmla="*/ 84721 f50 1"/>
              <a:gd name="f57" fmla="*/ 105789 f49 1"/>
              <a:gd name="f58" fmla="*/ 10902 f50 1"/>
              <a:gd name="f59" fmla="*/ 177226 f49 1"/>
              <a:gd name="f60" fmla="*/ 137108 f50 1"/>
              <a:gd name="f61" fmla="*/ 289145 f49 1"/>
              <a:gd name="f62" fmla="*/ 229977 f50 1"/>
              <a:gd name="f63" fmla="*/ 282001 f49 1"/>
              <a:gd name="f64" fmla="*/ 408571 f50 1"/>
              <a:gd name="f65" fmla="*/ 43876 f49 1"/>
              <a:gd name="f66" fmla="*/ 387139 f50 1"/>
              <a:gd name="f67" fmla="*/ 8158 f49 1"/>
              <a:gd name="f68" fmla="+- f51 0 f1"/>
              <a:gd name="f69" fmla="*/ f54 1 445220"/>
              <a:gd name="f70" fmla="*/ f55 1 305258"/>
              <a:gd name="f71" fmla="*/ f56 1 445220"/>
              <a:gd name="f72" fmla="*/ f57 1 305258"/>
              <a:gd name="f73" fmla="*/ f58 1 445220"/>
              <a:gd name="f74" fmla="*/ f59 1 305258"/>
              <a:gd name="f75" fmla="*/ f60 1 445220"/>
              <a:gd name="f76" fmla="*/ f61 1 305258"/>
              <a:gd name="f77" fmla="*/ f62 1 445220"/>
              <a:gd name="f78" fmla="*/ f63 1 305258"/>
              <a:gd name="f79" fmla="*/ f64 1 445220"/>
              <a:gd name="f80" fmla="*/ f65 1 305258"/>
              <a:gd name="f81" fmla="*/ f66 1 445220"/>
              <a:gd name="f82" fmla="*/ f67 1 305258"/>
              <a:gd name="f83" fmla="*/ f45 1 f52"/>
              <a:gd name="f84" fmla="*/ f46 1 f52"/>
              <a:gd name="f85" fmla="*/ f45 1 f53"/>
              <a:gd name="f86" fmla="*/ f47 1 f53"/>
              <a:gd name="f87" fmla="*/ f69 1 f52"/>
              <a:gd name="f88" fmla="*/ f70 1 f53"/>
              <a:gd name="f89" fmla="*/ f71 1 f52"/>
              <a:gd name="f90" fmla="*/ f72 1 f53"/>
              <a:gd name="f91" fmla="*/ f73 1 f52"/>
              <a:gd name="f92" fmla="*/ f74 1 f53"/>
              <a:gd name="f93" fmla="*/ f75 1 f52"/>
              <a:gd name="f94" fmla="*/ f76 1 f53"/>
              <a:gd name="f95" fmla="*/ f77 1 f52"/>
              <a:gd name="f96" fmla="*/ f78 1 f53"/>
              <a:gd name="f97" fmla="*/ f79 1 f52"/>
              <a:gd name="f98" fmla="*/ f80 1 f53"/>
              <a:gd name="f99" fmla="*/ f81 1 f52"/>
              <a:gd name="f100" fmla="*/ f82 1 f53"/>
              <a:gd name="f101" fmla="*/ f83 f43 1"/>
              <a:gd name="f102" fmla="*/ f84 f43 1"/>
              <a:gd name="f103" fmla="*/ f86 f44 1"/>
              <a:gd name="f104" fmla="*/ f85 f44 1"/>
              <a:gd name="f105" fmla="*/ f87 f43 1"/>
              <a:gd name="f106" fmla="*/ f88 f44 1"/>
              <a:gd name="f107" fmla="*/ f89 f43 1"/>
              <a:gd name="f108" fmla="*/ f90 f44 1"/>
              <a:gd name="f109" fmla="*/ f91 f43 1"/>
              <a:gd name="f110" fmla="*/ f92 f44 1"/>
              <a:gd name="f111" fmla="*/ f93 f43 1"/>
              <a:gd name="f112" fmla="*/ f94 f44 1"/>
              <a:gd name="f113" fmla="*/ f95 f43 1"/>
              <a:gd name="f114" fmla="*/ f96 f44 1"/>
              <a:gd name="f115" fmla="*/ f97 f43 1"/>
              <a:gd name="f116" fmla="*/ f98 f44 1"/>
              <a:gd name="f117" fmla="*/ f99 f43 1"/>
              <a:gd name="f118" fmla="*/ f100 f4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68">
                <a:pos x="f105" y="f106"/>
              </a:cxn>
              <a:cxn ang="f68">
                <a:pos x="f107" y="f108"/>
              </a:cxn>
              <a:cxn ang="f68">
                <a:pos x="f109" y="f110"/>
              </a:cxn>
              <a:cxn ang="f68">
                <a:pos x="f111" y="f112"/>
              </a:cxn>
              <a:cxn ang="f68">
                <a:pos x="f113" y="f114"/>
              </a:cxn>
              <a:cxn ang="f68">
                <a:pos x="f115" y="f116"/>
              </a:cxn>
              <a:cxn ang="f68">
                <a:pos x="f117" y="f118"/>
              </a:cxn>
              <a:cxn ang="f68">
                <a:pos x="f105" y="f106"/>
              </a:cxn>
            </a:cxnLst>
            <a:rect l="f101" t="f104" r="f102" b="f103"/>
            <a:pathLst>
              <a:path w="445220" h="305258">
                <a:moveTo>
                  <a:pt x="f8" y="f9"/>
                </a:moveTo>
                <a:lnTo>
                  <a:pt x="f10" y="f11"/>
                </a:lnTo>
                <a:cubicBezTo>
                  <a:pt x="f12" y="f13"/>
                  <a:pt x="f14" y="f15"/>
                  <a:pt x="f16" y="f17"/>
                </a:cubicBezTo>
                <a:lnTo>
                  <a:pt x="f18" y="f19"/>
                </a:ln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39"/>
                  <a:pt x="f40" y="f41"/>
                  <a:pt x="f8" y="f9"/>
                </a:cubicBezTo>
                <a:close/>
              </a:path>
            </a:pathLst>
          </a:custGeom>
          <a:solidFill>
            <a:srgbClr val="5B9BD5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"/>
              <a:cs typeface=""/>
            </a:endParaRPr>
          </a:p>
        </p:txBody>
      </p:sp>
      <p:sp>
        <p:nvSpPr>
          <p:cNvPr id="36" name="Rectangle 143"/>
          <p:cNvSpPr/>
          <p:nvPr/>
        </p:nvSpPr>
        <p:spPr>
          <a:xfrm>
            <a:off x="3537285" y="2647251"/>
            <a:ext cx="5470637" cy="267765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600" dirty="0">
                <a:latin typeface="Century Gothic" pitchFamily="34" charset="0"/>
              </a:rPr>
              <a:t>Une fois le choix arrêté, il est temps de passer à l'action. </a:t>
            </a:r>
            <a:r>
              <a:rPr lang="fr-FR" sz="1600" b="1" dirty="0">
                <a:latin typeface="Century Gothic" pitchFamily="34" charset="0"/>
              </a:rPr>
              <a:t>Une bonne préparation maximise la qualité du déploiement. </a:t>
            </a:r>
            <a:r>
              <a:rPr lang="fr-FR" sz="1600" dirty="0">
                <a:latin typeface="Century Gothic" pitchFamily="34" charset="0"/>
              </a:rPr>
              <a:t>Tout commence en fixant des objectifs pour s'assurer de l'efficacité des actions.</a:t>
            </a:r>
          </a:p>
          <a:p>
            <a:pPr algn="just">
              <a:lnSpc>
                <a:spcPct val="150000"/>
              </a:lnSpc>
            </a:pPr>
            <a:r>
              <a:rPr lang="fr-FR" sz="1600" dirty="0">
                <a:latin typeface="Century Gothic" pitchFamily="34" charset="0"/>
              </a:rPr>
              <a:t>Attention de bien prendre en compte les phénomènes de résistance au changement. </a:t>
            </a:r>
            <a:br>
              <a:rPr lang="fr-FR" sz="1600" dirty="0">
                <a:latin typeface="Century Gothic" pitchFamily="34" charset="0"/>
              </a:rPr>
            </a:br>
            <a:endParaRPr lang="fr-FR" sz="1600" dirty="0">
              <a:latin typeface="Century Gothic" pitchFamily="34" charset="0"/>
            </a:endParaRPr>
          </a:p>
        </p:txBody>
      </p:sp>
      <p:sp>
        <p:nvSpPr>
          <p:cNvPr id="46" name="Rectangle 70"/>
          <p:cNvSpPr/>
          <p:nvPr/>
        </p:nvSpPr>
        <p:spPr>
          <a:xfrm>
            <a:off x="3604598" y="1435869"/>
            <a:ext cx="4567372" cy="70788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sp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dirty="0"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  <a:latin typeface="Arial Rounded MT Bold" pitchFamily="34"/>
                <a:ea typeface=""/>
                <a:cs typeface=""/>
              </a:rPr>
              <a:t>Lancer les actions : mettre en œuvre la solution retenue</a:t>
            </a:r>
          </a:p>
        </p:txBody>
      </p:sp>
    </p:spTree>
    <p:extLst>
      <p:ext uri="{BB962C8B-B14F-4D97-AF65-F5344CB8AC3E}">
        <p14:creationId xmlns:p14="http://schemas.microsoft.com/office/powerpoint/2010/main" val="3075856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6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6"/>
          <p:cNvGrpSpPr/>
          <p:nvPr/>
        </p:nvGrpSpPr>
        <p:grpSpPr>
          <a:xfrm>
            <a:off x="2117559" y="1260726"/>
            <a:ext cx="8349916" cy="2931135"/>
            <a:chOff x="6528825" y="3464817"/>
            <a:chExt cx="3977547" cy="1511686"/>
          </a:xfrm>
        </p:grpSpPr>
        <p:sp>
          <p:nvSpPr>
            <p:cNvPr id="16" name="Rectangle 123"/>
            <p:cNvSpPr/>
            <p:nvPr/>
          </p:nvSpPr>
          <p:spPr>
            <a:xfrm>
              <a:off x="6544424" y="3464817"/>
              <a:ext cx="3961948" cy="1511686"/>
            </a:xfrm>
            <a:prstGeom prst="rect">
              <a:avLst/>
            </a:prstGeom>
            <a:solidFill>
              <a:srgbClr val="FFFFFF"/>
            </a:solidFill>
            <a:ln cap="flat">
              <a:noFill/>
              <a:prstDash val="solid"/>
            </a:ln>
            <a:effectLst>
              <a:outerShdw dir="16200000" algn="tl">
                <a:srgbClr val="000000">
                  <a:alpha val="40000"/>
                </a:srgbClr>
              </a:outerShdw>
            </a:effectLst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  <a:ea typeface=""/>
                <a:cs typeface=""/>
              </a:endParaRPr>
            </a:p>
          </p:txBody>
        </p:sp>
        <p:sp>
          <p:nvSpPr>
            <p:cNvPr id="17" name="Rectangle 124"/>
            <p:cNvSpPr/>
            <p:nvPr/>
          </p:nvSpPr>
          <p:spPr>
            <a:xfrm>
              <a:off x="6544424" y="3464817"/>
              <a:ext cx="3961948" cy="357530"/>
            </a:xfrm>
            <a:prstGeom prst="rect">
              <a:avLst/>
            </a:prstGeom>
            <a:solidFill>
              <a:srgbClr val="ED7D31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  <a:ea typeface=""/>
                <a:cs typeface=""/>
              </a:endParaRPr>
            </a:p>
          </p:txBody>
        </p:sp>
        <p:cxnSp>
          <p:nvCxnSpPr>
            <p:cNvPr id="18" name="Straight Connector 79"/>
            <p:cNvCxnSpPr/>
            <p:nvPr/>
          </p:nvCxnSpPr>
          <p:spPr>
            <a:xfrm>
              <a:off x="6528825" y="3913193"/>
              <a:ext cx="3961949" cy="0"/>
            </a:xfrm>
            <a:prstGeom prst="straightConnector1">
              <a:avLst/>
            </a:prstGeom>
            <a:noFill/>
            <a:ln w="12701" cap="flat">
              <a:solidFill>
                <a:srgbClr val="ED7D31"/>
              </a:solidFill>
              <a:custDash>
                <a:ds d="300000" sp="300000"/>
              </a:custDash>
              <a:miter/>
            </a:ln>
          </p:spPr>
        </p:cxnSp>
      </p:grpSp>
      <p:sp>
        <p:nvSpPr>
          <p:cNvPr id="30" name="Freeform 54"/>
          <p:cNvSpPr/>
          <p:nvPr/>
        </p:nvSpPr>
        <p:spPr>
          <a:xfrm>
            <a:off x="2312614" y="2726293"/>
            <a:ext cx="661989" cy="3648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45220"/>
              <a:gd name="f7" fmla="val 305258"/>
              <a:gd name="f8" fmla="val 179971"/>
              <a:gd name="f9" fmla="val 184370"/>
              <a:gd name="f10" fmla="val 84721"/>
              <a:gd name="f11" fmla="val 105789"/>
              <a:gd name="f12" fmla="val 31540"/>
              <a:gd name="f13" fmla="val 79595"/>
              <a:gd name="f14" fmla="val -24023"/>
              <a:gd name="f15" fmla="val 115314"/>
              <a:gd name="f16" fmla="val 10902"/>
              <a:gd name="f17" fmla="val 177226"/>
              <a:gd name="f18" fmla="val 137108"/>
              <a:gd name="f19" fmla="val 289145"/>
              <a:gd name="f20" fmla="val 170445"/>
              <a:gd name="f21" fmla="val 310576"/>
              <a:gd name="f22" fmla="val 199021"/>
              <a:gd name="f23" fmla="val 312957"/>
              <a:gd name="f24" fmla="val 229977"/>
              <a:gd name="f25" fmla="val 282001"/>
              <a:gd name="f26" fmla="val 277602"/>
              <a:gd name="f27" fmla="val 197863"/>
              <a:gd name="f28" fmla="val 322846"/>
              <a:gd name="f29" fmla="val 108963"/>
              <a:gd name="f30" fmla="val 408571"/>
              <a:gd name="f31" fmla="val 43876"/>
              <a:gd name="f32" fmla="val 453815"/>
              <a:gd name="f33" fmla="val 17683"/>
              <a:gd name="f34" fmla="val 468102"/>
              <a:gd name="f35" fmla="val -15654"/>
              <a:gd name="f36" fmla="val 387139"/>
              <a:gd name="f37" fmla="val 8158"/>
              <a:gd name="f38" fmla="val 287127"/>
              <a:gd name="f39" fmla="val 35939"/>
              <a:gd name="f40" fmla="val 234739"/>
              <a:gd name="f41" fmla="val 125633"/>
              <a:gd name="f42" fmla="+- 0 0 -90"/>
              <a:gd name="f43" fmla="*/ f3 1 445220"/>
              <a:gd name="f44" fmla="*/ f4 1 305258"/>
              <a:gd name="f45" fmla="val f5"/>
              <a:gd name="f46" fmla="val f6"/>
              <a:gd name="f47" fmla="val f7"/>
              <a:gd name="f48" fmla="*/ f42 f0 1"/>
              <a:gd name="f49" fmla="+- f47 0 f45"/>
              <a:gd name="f50" fmla="+- f46 0 f45"/>
              <a:gd name="f51" fmla="*/ f48 1 f2"/>
              <a:gd name="f52" fmla="*/ f50 1 445220"/>
              <a:gd name="f53" fmla="*/ f49 1 305258"/>
              <a:gd name="f54" fmla="*/ 179971 f50 1"/>
              <a:gd name="f55" fmla="*/ 184370 f49 1"/>
              <a:gd name="f56" fmla="*/ 84721 f50 1"/>
              <a:gd name="f57" fmla="*/ 105789 f49 1"/>
              <a:gd name="f58" fmla="*/ 10902 f50 1"/>
              <a:gd name="f59" fmla="*/ 177226 f49 1"/>
              <a:gd name="f60" fmla="*/ 137108 f50 1"/>
              <a:gd name="f61" fmla="*/ 289145 f49 1"/>
              <a:gd name="f62" fmla="*/ 229977 f50 1"/>
              <a:gd name="f63" fmla="*/ 282001 f49 1"/>
              <a:gd name="f64" fmla="*/ 408571 f50 1"/>
              <a:gd name="f65" fmla="*/ 43876 f49 1"/>
              <a:gd name="f66" fmla="*/ 387139 f50 1"/>
              <a:gd name="f67" fmla="*/ 8158 f49 1"/>
              <a:gd name="f68" fmla="+- f51 0 f1"/>
              <a:gd name="f69" fmla="*/ f54 1 445220"/>
              <a:gd name="f70" fmla="*/ f55 1 305258"/>
              <a:gd name="f71" fmla="*/ f56 1 445220"/>
              <a:gd name="f72" fmla="*/ f57 1 305258"/>
              <a:gd name="f73" fmla="*/ f58 1 445220"/>
              <a:gd name="f74" fmla="*/ f59 1 305258"/>
              <a:gd name="f75" fmla="*/ f60 1 445220"/>
              <a:gd name="f76" fmla="*/ f61 1 305258"/>
              <a:gd name="f77" fmla="*/ f62 1 445220"/>
              <a:gd name="f78" fmla="*/ f63 1 305258"/>
              <a:gd name="f79" fmla="*/ f64 1 445220"/>
              <a:gd name="f80" fmla="*/ f65 1 305258"/>
              <a:gd name="f81" fmla="*/ f66 1 445220"/>
              <a:gd name="f82" fmla="*/ f67 1 305258"/>
              <a:gd name="f83" fmla="*/ f45 1 f52"/>
              <a:gd name="f84" fmla="*/ f46 1 f52"/>
              <a:gd name="f85" fmla="*/ f45 1 f53"/>
              <a:gd name="f86" fmla="*/ f47 1 f53"/>
              <a:gd name="f87" fmla="*/ f69 1 f52"/>
              <a:gd name="f88" fmla="*/ f70 1 f53"/>
              <a:gd name="f89" fmla="*/ f71 1 f52"/>
              <a:gd name="f90" fmla="*/ f72 1 f53"/>
              <a:gd name="f91" fmla="*/ f73 1 f52"/>
              <a:gd name="f92" fmla="*/ f74 1 f53"/>
              <a:gd name="f93" fmla="*/ f75 1 f52"/>
              <a:gd name="f94" fmla="*/ f76 1 f53"/>
              <a:gd name="f95" fmla="*/ f77 1 f52"/>
              <a:gd name="f96" fmla="*/ f78 1 f53"/>
              <a:gd name="f97" fmla="*/ f79 1 f52"/>
              <a:gd name="f98" fmla="*/ f80 1 f53"/>
              <a:gd name="f99" fmla="*/ f81 1 f52"/>
              <a:gd name="f100" fmla="*/ f82 1 f53"/>
              <a:gd name="f101" fmla="*/ f83 f43 1"/>
              <a:gd name="f102" fmla="*/ f84 f43 1"/>
              <a:gd name="f103" fmla="*/ f86 f44 1"/>
              <a:gd name="f104" fmla="*/ f85 f44 1"/>
              <a:gd name="f105" fmla="*/ f87 f43 1"/>
              <a:gd name="f106" fmla="*/ f88 f44 1"/>
              <a:gd name="f107" fmla="*/ f89 f43 1"/>
              <a:gd name="f108" fmla="*/ f90 f44 1"/>
              <a:gd name="f109" fmla="*/ f91 f43 1"/>
              <a:gd name="f110" fmla="*/ f92 f44 1"/>
              <a:gd name="f111" fmla="*/ f93 f43 1"/>
              <a:gd name="f112" fmla="*/ f94 f44 1"/>
              <a:gd name="f113" fmla="*/ f95 f43 1"/>
              <a:gd name="f114" fmla="*/ f96 f44 1"/>
              <a:gd name="f115" fmla="*/ f97 f43 1"/>
              <a:gd name="f116" fmla="*/ f98 f44 1"/>
              <a:gd name="f117" fmla="*/ f99 f43 1"/>
              <a:gd name="f118" fmla="*/ f100 f4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68">
                <a:pos x="f105" y="f106"/>
              </a:cxn>
              <a:cxn ang="f68">
                <a:pos x="f107" y="f108"/>
              </a:cxn>
              <a:cxn ang="f68">
                <a:pos x="f109" y="f110"/>
              </a:cxn>
              <a:cxn ang="f68">
                <a:pos x="f111" y="f112"/>
              </a:cxn>
              <a:cxn ang="f68">
                <a:pos x="f113" y="f114"/>
              </a:cxn>
              <a:cxn ang="f68">
                <a:pos x="f115" y="f116"/>
              </a:cxn>
              <a:cxn ang="f68">
                <a:pos x="f117" y="f118"/>
              </a:cxn>
              <a:cxn ang="f68">
                <a:pos x="f105" y="f106"/>
              </a:cxn>
            </a:cxnLst>
            <a:rect l="f101" t="f104" r="f102" b="f103"/>
            <a:pathLst>
              <a:path w="445220" h="305258">
                <a:moveTo>
                  <a:pt x="f8" y="f9"/>
                </a:moveTo>
                <a:lnTo>
                  <a:pt x="f10" y="f11"/>
                </a:lnTo>
                <a:cubicBezTo>
                  <a:pt x="f12" y="f13"/>
                  <a:pt x="f14" y="f15"/>
                  <a:pt x="f16" y="f17"/>
                </a:cubicBezTo>
                <a:lnTo>
                  <a:pt x="f18" y="f19"/>
                </a:ln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39"/>
                  <a:pt x="f40" y="f41"/>
                  <a:pt x="f8" y="f9"/>
                </a:cubicBezTo>
                <a:close/>
              </a:path>
            </a:pathLst>
          </a:custGeom>
          <a:solidFill>
            <a:srgbClr val="ED7D31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"/>
              <a:cs typeface=""/>
            </a:endParaRPr>
          </a:p>
        </p:txBody>
      </p:sp>
      <p:sp>
        <p:nvSpPr>
          <p:cNvPr id="37" name="Rectangle 144"/>
          <p:cNvSpPr/>
          <p:nvPr/>
        </p:nvSpPr>
        <p:spPr>
          <a:xfrm>
            <a:off x="3178502" y="2483701"/>
            <a:ext cx="6762955" cy="341632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lvl="0" algn="just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dirty="0">
                <a:solidFill>
                  <a:srgbClr val="404040"/>
                </a:solidFill>
                <a:latin typeface="Century Gothic" pitchFamily="34" charset="0"/>
                <a:ea typeface=""/>
                <a:cs typeface="Arial" pitchFamily="34"/>
              </a:rPr>
              <a:t>Le lancement d'actions ne peut exister sans un suivi précis à travers un tableau de bord. Attention à ne pas confondre l'efficacité des actions vis-à-vis des objectifs qui leur ont été assignés - et qui garantissent leur bonne mise en œuvre -  avec l'efficacité de la solution à résoudre le problème initial.</a:t>
            </a:r>
          </a:p>
          <a:p>
            <a:pPr lvl="0" algn="just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600" dirty="0">
              <a:solidFill>
                <a:srgbClr val="404040"/>
              </a:solidFill>
              <a:latin typeface="Century Gothic" pitchFamily="34" charset="0"/>
              <a:ea typeface=""/>
              <a:cs typeface="Arial" pitchFamily="34"/>
            </a:endParaRPr>
          </a:p>
          <a:p>
            <a:pPr lvl="0" algn="just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600" dirty="0">
                <a:solidFill>
                  <a:srgbClr val="404040"/>
                </a:solidFill>
                <a:latin typeface="Century Gothic" pitchFamily="34" charset="0"/>
                <a:ea typeface=""/>
                <a:cs typeface="Arial" pitchFamily="34"/>
              </a:rPr>
              <a:t>Dans le premier cas, vous évaluez la mise en œuvre d'une solution; dans le second, la pertinence de son choix pour résoudre le problème. </a:t>
            </a:r>
          </a:p>
        </p:txBody>
      </p:sp>
      <p:sp>
        <p:nvSpPr>
          <p:cNvPr id="46" name="Rectangle 70"/>
          <p:cNvSpPr/>
          <p:nvPr/>
        </p:nvSpPr>
        <p:spPr>
          <a:xfrm>
            <a:off x="3945575" y="1260727"/>
            <a:ext cx="4567372" cy="70788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sp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dirty="0"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  <a:latin typeface="Arial Rounded MT Bold" pitchFamily="34"/>
                <a:ea typeface=""/>
                <a:cs typeface=""/>
              </a:rPr>
              <a:t>Suivre l'efficacité de la solution et de sa mise en </a:t>
            </a:r>
            <a:r>
              <a:rPr lang="fr-FR" sz="2000" b="1" dirty="0" err="1"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  <a:latin typeface="Arial Rounded MT Bold" pitchFamily="34"/>
                <a:ea typeface=""/>
                <a:cs typeface=""/>
              </a:rPr>
              <a:t>oeuvre</a:t>
            </a:r>
            <a:endParaRPr lang="fr-FR" sz="2000" b="1" dirty="0">
              <a:solidFill>
                <a:srgbClr val="FFFFFF"/>
              </a:solidFill>
              <a:effectLst>
                <a:outerShdw dist="38096" dir="2700000">
                  <a:srgbClr val="000000"/>
                </a:outerShdw>
              </a:effectLst>
              <a:latin typeface="Arial Rounded MT Bold" pitchFamily="34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280234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7" grpId="0"/>
      <p:bldP spid="4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1226</Words>
  <Application>Microsoft Office PowerPoint</Application>
  <PresentationFormat>Grand écran</PresentationFormat>
  <Paragraphs>34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Arial Rounded MT Bold</vt:lpstr>
      <vt:lpstr>Calibri</vt:lpstr>
      <vt:lpstr>Calibri Light</vt:lpstr>
      <vt:lpstr>Century Gothic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Awatif RAMI</dc:creator>
  <cp:lastModifiedBy>Awatif RAMI</cp:lastModifiedBy>
  <cp:revision>4</cp:revision>
  <dcterms:created xsi:type="dcterms:W3CDTF">2023-11-28T10:24:23Z</dcterms:created>
  <dcterms:modified xsi:type="dcterms:W3CDTF">2023-11-28T13:56:27Z</dcterms:modified>
</cp:coreProperties>
</file>